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 id="2147483756" r:id="rId2"/>
    <p:sldMasterId id="2147483852" r:id="rId3"/>
    <p:sldMasterId id="2147483869" r:id="rId4"/>
  </p:sldMasterIdLst>
  <p:notesMasterIdLst>
    <p:notesMasterId r:id="rId62"/>
  </p:notesMasterIdLst>
  <p:sldIdLst>
    <p:sldId id="474" r:id="rId5"/>
    <p:sldId id="505" r:id="rId6"/>
    <p:sldId id="496" r:id="rId7"/>
    <p:sldId id="502" r:id="rId8"/>
    <p:sldId id="471" r:id="rId9"/>
    <p:sldId id="472" r:id="rId10"/>
    <p:sldId id="497" r:id="rId11"/>
    <p:sldId id="503" r:id="rId12"/>
    <p:sldId id="498" r:id="rId13"/>
    <p:sldId id="499" r:id="rId14"/>
    <p:sldId id="500" r:id="rId15"/>
    <p:sldId id="501" r:id="rId16"/>
    <p:sldId id="374" r:id="rId17"/>
    <p:sldId id="369" r:id="rId18"/>
    <p:sldId id="372" r:id="rId19"/>
    <p:sldId id="375" r:id="rId20"/>
    <p:sldId id="376" r:id="rId21"/>
    <p:sldId id="377" r:id="rId22"/>
    <p:sldId id="378" r:id="rId23"/>
    <p:sldId id="379" r:id="rId24"/>
    <p:sldId id="380" r:id="rId25"/>
    <p:sldId id="381" r:id="rId26"/>
    <p:sldId id="382" r:id="rId27"/>
    <p:sldId id="475" r:id="rId28"/>
    <p:sldId id="477" r:id="rId29"/>
    <p:sldId id="384" r:id="rId30"/>
    <p:sldId id="387" r:id="rId31"/>
    <p:sldId id="388" r:id="rId32"/>
    <p:sldId id="390" r:id="rId33"/>
    <p:sldId id="392" r:id="rId34"/>
    <p:sldId id="393" r:id="rId35"/>
    <p:sldId id="479" r:id="rId36"/>
    <p:sldId id="480" r:id="rId37"/>
    <p:sldId id="482" r:id="rId38"/>
    <p:sldId id="483" r:id="rId39"/>
    <p:sldId id="484" r:id="rId40"/>
    <p:sldId id="485" r:id="rId41"/>
    <p:sldId id="486" r:id="rId42"/>
    <p:sldId id="494" r:id="rId43"/>
    <p:sldId id="495" r:id="rId44"/>
    <p:sldId id="394" r:id="rId45"/>
    <p:sldId id="395" r:id="rId46"/>
    <p:sldId id="398" r:id="rId47"/>
    <p:sldId id="400" r:id="rId48"/>
    <p:sldId id="401" r:id="rId49"/>
    <p:sldId id="408" r:id="rId50"/>
    <p:sldId id="411" r:id="rId51"/>
    <p:sldId id="409" r:id="rId52"/>
    <p:sldId id="415" r:id="rId53"/>
    <p:sldId id="414" r:id="rId54"/>
    <p:sldId id="416" r:id="rId55"/>
    <p:sldId id="478" r:id="rId56"/>
    <p:sldId id="455" r:id="rId57"/>
    <p:sldId id="446" r:id="rId58"/>
    <p:sldId id="468" r:id="rId59"/>
    <p:sldId id="504" r:id="rId60"/>
    <p:sldId id="476"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43CCE18-DEA4-486C-B81A-57E1E14E4341}">
          <p14:sldIdLst>
            <p14:sldId id="474"/>
            <p14:sldId id="505"/>
            <p14:sldId id="496"/>
            <p14:sldId id="502"/>
            <p14:sldId id="471"/>
            <p14:sldId id="472"/>
            <p14:sldId id="497"/>
            <p14:sldId id="503"/>
            <p14:sldId id="498"/>
            <p14:sldId id="499"/>
            <p14:sldId id="500"/>
            <p14:sldId id="501"/>
            <p14:sldId id="374"/>
            <p14:sldId id="369"/>
            <p14:sldId id="372"/>
            <p14:sldId id="375"/>
            <p14:sldId id="376"/>
            <p14:sldId id="377"/>
            <p14:sldId id="378"/>
            <p14:sldId id="379"/>
            <p14:sldId id="380"/>
            <p14:sldId id="381"/>
            <p14:sldId id="382"/>
            <p14:sldId id="475"/>
            <p14:sldId id="477"/>
            <p14:sldId id="384"/>
            <p14:sldId id="387"/>
            <p14:sldId id="388"/>
            <p14:sldId id="390"/>
            <p14:sldId id="392"/>
            <p14:sldId id="393"/>
            <p14:sldId id="479"/>
            <p14:sldId id="480"/>
            <p14:sldId id="482"/>
            <p14:sldId id="483"/>
            <p14:sldId id="484"/>
            <p14:sldId id="485"/>
            <p14:sldId id="486"/>
            <p14:sldId id="494"/>
            <p14:sldId id="495"/>
            <p14:sldId id="394"/>
            <p14:sldId id="395"/>
            <p14:sldId id="398"/>
            <p14:sldId id="400"/>
            <p14:sldId id="401"/>
            <p14:sldId id="408"/>
            <p14:sldId id="411"/>
            <p14:sldId id="409"/>
            <p14:sldId id="415"/>
            <p14:sldId id="414"/>
            <p14:sldId id="416"/>
            <p14:sldId id="478"/>
            <p14:sldId id="455"/>
            <p14:sldId id="446"/>
            <p14:sldId id="468"/>
            <p14:sldId id="504"/>
            <p14:sldId id="47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Haikuan" initials="LH" lastIdx="1" clrIdx="0">
    <p:extLst>
      <p:ext uri="{19B8F6BF-5375-455C-9EA6-DF929625EA0E}">
        <p15:presenceInfo xmlns:p15="http://schemas.microsoft.com/office/powerpoint/2012/main" userId="d5abb57b3bc7ec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F2DF"/>
    <a:srgbClr val="00853C"/>
    <a:srgbClr val="66A5DA"/>
    <a:srgbClr val="FF7F56"/>
    <a:srgbClr val="0F1A1D"/>
    <a:srgbClr val="72220B"/>
    <a:srgbClr val="FFFFCC"/>
    <a:srgbClr val="FF7C80"/>
    <a:srgbClr val="FFFFFF"/>
    <a:srgbClr val="0903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89824" autoAdjust="0"/>
  </p:normalViewPr>
  <p:slideViewPr>
    <p:cSldViewPr snapToGrid="0">
      <p:cViewPr varScale="1">
        <p:scale>
          <a:sx n="85" d="100"/>
          <a:sy n="85" d="100"/>
        </p:scale>
        <p:origin x="509"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2-27T21:26:38.535"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F3E07F-129B-43E7-B0E5-5DA63CAFB1AC}" type="datetimeFigureOut">
              <a:rPr lang="zh-CN" altLang="en-US" smtClean="0"/>
              <a:t>2022/9/20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02B34D-E8EF-4A1F-A049-EE27E58122A4}" type="slidenum">
              <a:rPr lang="zh-CN" altLang="en-US" smtClean="0"/>
              <a:t>‹#›</a:t>
            </a:fld>
            <a:endParaRPr lang="zh-CN" altLang="en-US"/>
          </a:p>
        </p:txBody>
      </p:sp>
    </p:spTree>
    <p:extLst>
      <p:ext uri="{BB962C8B-B14F-4D97-AF65-F5344CB8AC3E}">
        <p14:creationId xmlns:p14="http://schemas.microsoft.com/office/powerpoint/2010/main" val="4199383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5</a:t>
            </a:fld>
            <a:endParaRPr lang="zh-CN" altLang="en-US"/>
          </a:p>
        </p:txBody>
      </p:sp>
    </p:spTree>
    <p:extLst>
      <p:ext uri="{BB962C8B-B14F-4D97-AF65-F5344CB8AC3E}">
        <p14:creationId xmlns:p14="http://schemas.microsoft.com/office/powerpoint/2010/main" val="2623937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28DB0EC-AE98-40B3-AD9A-8EB4F04267C7}"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324980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7</a:t>
            </a:fld>
            <a:endParaRPr lang="zh-CN" altLang="en-US"/>
          </a:p>
        </p:txBody>
      </p:sp>
    </p:spTree>
    <p:extLst>
      <p:ext uri="{BB962C8B-B14F-4D97-AF65-F5344CB8AC3E}">
        <p14:creationId xmlns:p14="http://schemas.microsoft.com/office/powerpoint/2010/main" val="3990757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8</a:t>
            </a:fld>
            <a:endParaRPr lang="zh-CN" altLang="en-US"/>
          </a:p>
        </p:txBody>
      </p:sp>
    </p:spTree>
    <p:extLst>
      <p:ext uri="{BB962C8B-B14F-4D97-AF65-F5344CB8AC3E}">
        <p14:creationId xmlns:p14="http://schemas.microsoft.com/office/powerpoint/2010/main" val="2332480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11</a:t>
            </a:fld>
            <a:endParaRPr lang="zh-CN" altLang="en-US"/>
          </a:p>
        </p:txBody>
      </p:sp>
    </p:spTree>
    <p:extLst>
      <p:ext uri="{BB962C8B-B14F-4D97-AF65-F5344CB8AC3E}">
        <p14:creationId xmlns:p14="http://schemas.microsoft.com/office/powerpoint/2010/main" val="2734652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18</a:t>
            </a:fld>
            <a:endParaRPr lang="zh-CN" altLang="en-US"/>
          </a:p>
        </p:txBody>
      </p:sp>
    </p:spTree>
    <p:extLst>
      <p:ext uri="{BB962C8B-B14F-4D97-AF65-F5344CB8AC3E}">
        <p14:creationId xmlns:p14="http://schemas.microsoft.com/office/powerpoint/2010/main" val="1019064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20</a:t>
            </a:fld>
            <a:endParaRPr lang="zh-CN" altLang="en-US"/>
          </a:p>
        </p:txBody>
      </p:sp>
    </p:spTree>
    <p:extLst>
      <p:ext uri="{BB962C8B-B14F-4D97-AF65-F5344CB8AC3E}">
        <p14:creationId xmlns:p14="http://schemas.microsoft.com/office/powerpoint/2010/main" val="3460294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zh-CN" altLang="en-US" dirty="0"/>
              <a:t>***聚类被称为无监督学习（</a:t>
            </a:r>
            <a:r>
              <a:rPr lang="en-US" altLang="zh-CN" dirty="0"/>
              <a:t>Unsupervised Learning</a:t>
            </a:r>
            <a:r>
              <a:rPr lang="zh-CN" altLang="en-US" dirty="0"/>
              <a:t>），因为没有提供类标号信息。由于这种原因，聚类是通过观察学习，而不是通过示例学习。在数据挖掘领域，研究工作一直集中在为大型数据库的有效聚类分析寻找合适的方法上。</a:t>
            </a:r>
            <a:r>
              <a:rPr lang="en-US" altLang="zh-CN" dirty="0"/>
              <a:t>-</a:t>
            </a:r>
            <a:r>
              <a:rPr lang="zh-CN" altLang="en-US" dirty="0"/>
              <a:t>韩家炜 </a:t>
            </a:r>
            <a:r>
              <a:rPr lang="en-US" altLang="zh-CN" dirty="0"/>
              <a:t>《</a:t>
            </a:r>
            <a:r>
              <a:rPr lang="zh-CN" altLang="en-US" dirty="0"/>
              <a:t>数据挖掘</a:t>
            </a:r>
            <a:r>
              <a:rPr lang="en-US" altLang="zh-CN" dirty="0"/>
              <a:t>-</a:t>
            </a:r>
            <a:r>
              <a:rPr lang="zh-CN" altLang="en-US" dirty="0"/>
              <a:t>概念与技术</a:t>
            </a:r>
            <a:r>
              <a:rPr lang="en-US" altLang="zh-CN" dirty="0"/>
              <a:t>》2012.</a:t>
            </a:r>
          </a:p>
        </p:txBody>
      </p:sp>
      <p:sp>
        <p:nvSpPr>
          <p:cNvPr id="4" name="灯片编号占位符 3"/>
          <p:cNvSpPr>
            <a:spLocks noGrp="1"/>
          </p:cNvSpPr>
          <p:nvPr>
            <p:ph type="sldNum" sz="quarter" idx="10"/>
          </p:nvPr>
        </p:nvSpPr>
        <p:spPr/>
        <p:txBody>
          <a:bodyPr/>
          <a:lstStyle/>
          <a:p>
            <a:fld id="{8D02B34D-E8EF-4A1F-A049-EE27E58122A4}" type="slidenum">
              <a:rPr lang="zh-CN" altLang="en-US" smtClean="0"/>
              <a:t>25</a:t>
            </a:fld>
            <a:endParaRPr lang="zh-CN" altLang="en-US"/>
          </a:p>
        </p:txBody>
      </p:sp>
    </p:spTree>
    <p:extLst>
      <p:ext uri="{BB962C8B-B14F-4D97-AF65-F5344CB8AC3E}">
        <p14:creationId xmlns:p14="http://schemas.microsoft.com/office/powerpoint/2010/main" val="608412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8DB0EC-AE98-40B3-AD9A-8EB4F04267C7}" type="slidenum">
              <a:rPr lang="en-US" smtClean="0"/>
              <a:t>44</a:t>
            </a:fld>
            <a:endParaRPr lang="en-US"/>
          </a:p>
        </p:txBody>
      </p:sp>
    </p:spTree>
    <p:extLst>
      <p:ext uri="{BB962C8B-B14F-4D97-AF65-F5344CB8AC3E}">
        <p14:creationId xmlns:p14="http://schemas.microsoft.com/office/powerpoint/2010/main" val="35480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8DB0EC-AE98-40B3-AD9A-8EB4F04267C7}" type="slidenum">
              <a:rPr lang="en-US" smtClean="0"/>
              <a:t>45</a:t>
            </a:fld>
            <a:endParaRPr lang="en-US"/>
          </a:p>
        </p:txBody>
      </p:sp>
    </p:spTree>
    <p:extLst>
      <p:ext uri="{BB962C8B-B14F-4D97-AF65-F5344CB8AC3E}">
        <p14:creationId xmlns:p14="http://schemas.microsoft.com/office/powerpoint/2010/main" val="24789852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节标题">
    <p:bg>
      <p:bgRef idx="1003">
        <a:schemeClr val="bg2"/>
      </p:bgRef>
    </p:bg>
    <p:spTree>
      <p:nvGrpSpPr>
        <p:cNvPr id="1" name=""/>
        <p:cNvGrpSpPr/>
        <p:nvPr/>
      </p:nvGrpSpPr>
      <p:grpSpPr>
        <a:xfrm>
          <a:off x="0" y="0"/>
          <a:ext cx="0" cy="0"/>
          <a:chOff x="0" y="0"/>
          <a:chExt cx="0" cy="0"/>
        </a:xfrm>
      </p:grpSpPr>
      <p:pic>
        <p:nvPicPr>
          <p:cNvPr id="4" name="图片 3"/>
          <p:cNvPicPr>
            <a:picLocks noChangeAspect="1"/>
          </p:cNvPicPr>
          <p:nvPr/>
        </p:nvPicPr>
        <p:blipFill>
          <a:blip r:embed="rId2">
            <a:duotone>
              <a:schemeClr val="bg2"/>
              <a:srgbClr val="FFF1C1"/>
            </a:duotone>
            <a:lum bright="-10000" contrast="-30000"/>
          </a:blip>
          <a:stretch>
            <a:fillRect/>
          </a:stretch>
        </p:blipFill>
        <p:spPr>
          <a:xfrm>
            <a:off x="9974181" y="0"/>
            <a:ext cx="2217819" cy="2357430"/>
          </a:xfrm>
          <a:prstGeom prst="rect">
            <a:avLst/>
          </a:prstGeom>
          <a:noFill/>
          <a:ln>
            <a:noFill/>
          </a:ln>
        </p:spPr>
      </p:pic>
      <p:sp>
        <p:nvSpPr>
          <p:cNvPr id="2" name="标题 1"/>
          <p:cNvSpPr>
            <a:spLocks noGrp="1"/>
          </p:cNvSpPr>
          <p:nvPr>
            <p:ph type="title"/>
          </p:nvPr>
        </p:nvSpPr>
        <p:spPr>
          <a:xfrm>
            <a:off x="963084" y="4143370"/>
            <a:ext cx="10363200" cy="1362075"/>
          </a:xfrm>
        </p:spPr>
        <p:txBody>
          <a:bodyPr anchor="t"/>
          <a:lstStyle>
            <a:lvl1pPr algn="l">
              <a:defRPr sz="4000" b="1" cap="all"/>
            </a:lvl1pPr>
          </a:lstStyle>
          <a:p>
            <a:r>
              <a:rPr lang="zh-CN" altLang="en-US"/>
              <a:t>单击此处编辑母版标题样式</a:t>
            </a:r>
            <a:endParaRPr lang="en-US"/>
          </a:p>
        </p:txBody>
      </p:sp>
      <p:sp>
        <p:nvSpPr>
          <p:cNvPr id="3" name="文本占位符 2"/>
          <p:cNvSpPr>
            <a:spLocks noGrp="1"/>
          </p:cNvSpPr>
          <p:nvPr>
            <p:ph type="body" idx="1"/>
          </p:nvPr>
        </p:nvSpPr>
        <p:spPr>
          <a:xfrm>
            <a:off x="963084" y="2643183"/>
            <a:ext cx="10363200" cy="1500187"/>
          </a:xfrm>
        </p:spPr>
        <p:txBody>
          <a:bodyPr anchor="b"/>
          <a:lstStyle>
            <a:lvl1pPr marL="0" indent="0">
              <a:buNone/>
              <a:defRPr lang="zh-CN" altLang="en-US" sz="2800" smtClean="0">
                <a:effectLst/>
              </a:defRPr>
            </a:lvl1pPr>
            <a:lvl2pPr marL="457200" indent="0">
              <a:buNone/>
              <a:defRPr lang="zh-CN" altLang="en-US" sz="2400" smtClean="0">
                <a:effectLst/>
              </a:defRPr>
            </a:lvl2pPr>
            <a:lvl3pPr marL="914400" indent="0">
              <a:buNone/>
              <a:defRPr lang="zh-CN" altLang="en-US" sz="2000" smtClean="0">
                <a:effectLst/>
              </a:defRPr>
            </a:lvl3pPr>
            <a:lvl4pPr marL="1371600" indent="0">
              <a:buNone/>
              <a:defRPr lang="zh-CN" altLang="en-US" sz="1600" smtClean="0">
                <a:effectLst/>
              </a:defRPr>
            </a:lvl4pPr>
            <a:lvl5pPr marL="1828800" indent="0">
              <a:buNone/>
              <a:defRPr lang="zh-CN" altLang="en-US" sz="1400" dirty="0" smtClean="0">
                <a:effectLst/>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232144377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8"/>
            <a:ext cx="10367433" cy="1143000"/>
          </a:xfrm>
        </p:spPr>
        <p:txBody>
          <a:bodyPr/>
          <a:lstStyle/>
          <a:p>
            <a:r>
              <a:rPr lang="zh-CN" altLang="en-US"/>
              <a:t>单击此处编辑母版标题样式</a:t>
            </a:r>
          </a:p>
        </p:txBody>
      </p:sp>
      <p:sp>
        <p:nvSpPr>
          <p:cNvPr id="3" name="Rectangle 8"/>
          <p:cNvSpPr>
            <a:spLocks noGrp="1" noChangeArrowheads="1"/>
          </p:cNvSpPr>
          <p:nvPr>
            <p:ph type="dt" sz="half" idx="10"/>
          </p:nvPr>
        </p:nvSpPr>
        <p:spPr>
          <a:ln/>
        </p:spPr>
        <p:txBody>
          <a:bodyPr/>
          <a:lstStyle>
            <a:lvl1pPr>
              <a:defRPr/>
            </a:lvl1pPr>
          </a:lstStyle>
          <a:p>
            <a:pPr>
              <a:defRPr/>
            </a:pPr>
            <a:r>
              <a:rPr lang="en-US" altLang="zh-CN">
                <a:solidFill>
                  <a:prstClr val="white"/>
                </a:solidFill>
              </a:rPr>
              <a:t>H.LI-Visiting Professor</a:t>
            </a:r>
          </a:p>
        </p:txBody>
      </p:sp>
      <p:sp>
        <p:nvSpPr>
          <p:cNvPr id="4" name="Rectangle 9"/>
          <p:cNvSpPr>
            <a:spLocks noGrp="1" noChangeArrowheads="1"/>
          </p:cNvSpPr>
          <p:nvPr>
            <p:ph type="ftr" sz="quarter" idx="11"/>
          </p:nvPr>
        </p:nvSpPr>
        <p:spPr>
          <a:ln/>
        </p:spPr>
        <p:txBody>
          <a:bodyPr/>
          <a:lstStyle>
            <a:lvl1pPr>
              <a:defRPr/>
            </a:lvl1pPr>
          </a:lstStyle>
          <a:p>
            <a:pPr>
              <a:defRPr/>
            </a:pPr>
            <a:r>
              <a:rPr lang="en-US" altLang="zh-CN">
                <a:solidFill>
                  <a:prstClr val="white"/>
                </a:solidFill>
              </a:rPr>
              <a:t>USTC</a:t>
            </a:r>
          </a:p>
        </p:txBody>
      </p:sp>
      <p:sp>
        <p:nvSpPr>
          <p:cNvPr id="5" name="Rectangle 10"/>
          <p:cNvSpPr>
            <a:spLocks noGrp="1" noChangeArrowheads="1"/>
          </p:cNvSpPr>
          <p:nvPr>
            <p:ph type="sldNum" sz="quarter" idx="12"/>
          </p:nvPr>
        </p:nvSpPr>
        <p:spPr>
          <a:ln/>
        </p:spPr>
        <p:txBody>
          <a:bodyPr/>
          <a:lstStyle>
            <a:lvl1pPr>
              <a:defRPr/>
            </a:lvl1pPr>
          </a:lstStyle>
          <a:p>
            <a:pPr>
              <a:defRPr/>
            </a:pPr>
            <a:fld id="{1A9F16FF-344E-4A67-8D14-BC70E772EDE7}" type="slidenum">
              <a:rPr lang="en-US" altLang="zh-CN">
                <a:solidFill>
                  <a:prstClr val="white"/>
                </a:solidFill>
              </a:rPr>
              <a:pPr>
                <a:defRPr/>
              </a:pPr>
              <a:t>‹#›</a:t>
            </a:fld>
            <a:endParaRPr lang="en-US" altLang="zh-CN">
              <a:solidFill>
                <a:prstClr val="white"/>
              </a:solidFill>
            </a:endParaRPr>
          </a:p>
        </p:txBody>
      </p:sp>
    </p:spTree>
    <p:extLst>
      <p:ext uri="{BB962C8B-B14F-4D97-AF65-F5344CB8AC3E}">
        <p14:creationId xmlns:p14="http://schemas.microsoft.com/office/powerpoint/2010/main" val="4192360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bg>
      <p:bgRef idx="1003">
        <a:schemeClr val="bg2"/>
      </p:bgRef>
    </p:bg>
    <p:spTree>
      <p:nvGrpSpPr>
        <p:cNvPr id="1" name=""/>
        <p:cNvGrpSpPr/>
        <p:nvPr/>
      </p:nvGrpSpPr>
      <p:grpSpPr>
        <a:xfrm>
          <a:off x="0" y="0"/>
          <a:ext cx="0" cy="0"/>
          <a:chOff x="0" y="0"/>
          <a:chExt cx="0" cy="0"/>
        </a:xfrm>
      </p:grpSpPr>
      <p:pic>
        <p:nvPicPr>
          <p:cNvPr id="4" name="图片 3"/>
          <p:cNvPicPr>
            <a:picLocks noChangeAspect="1"/>
          </p:cNvPicPr>
          <p:nvPr/>
        </p:nvPicPr>
        <p:blipFill>
          <a:blip r:embed="rId2">
            <a:duotone>
              <a:schemeClr val="bg2"/>
              <a:srgbClr val="FFF1C1"/>
            </a:duotone>
            <a:lum bright="-10000" contrast="-30000"/>
          </a:blip>
          <a:stretch>
            <a:fillRect/>
          </a:stretch>
        </p:blipFill>
        <p:spPr>
          <a:xfrm>
            <a:off x="9974181" y="0"/>
            <a:ext cx="2217819" cy="2357430"/>
          </a:xfrm>
          <a:prstGeom prst="rect">
            <a:avLst/>
          </a:prstGeom>
          <a:noFill/>
          <a:ln>
            <a:noFill/>
          </a:ln>
        </p:spPr>
      </p:pic>
      <p:sp>
        <p:nvSpPr>
          <p:cNvPr id="2" name="标题 1"/>
          <p:cNvSpPr>
            <a:spLocks noGrp="1"/>
          </p:cNvSpPr>
          <p:nvPr>
            <p:ph type="title"/>
          </p:nvPr>
        </p:nvSpPr>
        <p:spPr>
          <a:xfrm>
            <a:off x="963084" y="4143370"/>
            <a:ext cx="10363200" cy="1362075"/>
          </a:xfrm>
        </p:spPr>
        <p:txBody>
          <a:bodyPr anchor="t"/>
          <a:lstStyle>
            <a:lvl1pPr algn="l">
              <a:defRPr sz="4000" b="1" cap="all"/>
            </a:lvl1pPr>
          </a:lstStyle>
          <a:p>
            <a:r>
              <a:rPr lang="zh-CN" altLang="en-US"/>
              <a:t>单击此处编辑母版标题样式</a:t>
            </a:r>
            <a:endParaRPr lang="en-US"/>
          </a:p>
        </p:txBody>
      </p:sp>
      <p:sp>
        <p:nvSpPr>
          <p:cNvPr id="3" name="文本占位符 2"/>
          <p:cNvSpPr>
            <a:spLocks noGrp="1"/>
          </p:cNvSpPr>
          <p:nvPr>
            <p:ph type="body" idx="1"/>
          </p:nvPr>
        </p:nvSpPr>
        <p:spPr>
          <a:xfrm>
            <a:off x="963084" y="2643183"/>
            <a:ext cx="10363200" cy="1500187"/>
          </a:xfrm>
        </p:spPr>
        <p:txBody>
          <a:bodyPr anchor="b"/>
          <a:lstStyle>
            <a:lvl1pPr marL="0" indent="0">
              <a:buNone/>
              <a:defRPr lang="zh-CN" altLang="en-US" sz="2800" smtClean="0">
                <a:effectLst/>
              </a:defRPr>
            </a:lvl1pPr>
            <a:lvl2pPr marL="457200" indent="0">
              <a:buNone/>
              <a:defRPr lang="zh-CN" altLang="en-US" sz="2400" smtClean="0">
                <a:effectLst/>
              </a:defRPr>
            </a:lvl2pPr>
            <a:lvl3pPr marL="914400" indent="0">
              <a:buNone/>
              <a:defRPr lang="zh-CN" altLang="en-US" sz="2000" smtClean="0">
                <a:effectLst/>
              </a:defRPr>
            </a:lvl3pPr>
            <a:lvl4pPr marL="1371600" indent="0">
              <a:buNone/>
              <a:defRPr lang="zh-CN" altLang="en-US" sz="1600" smtClean="0">
                <a:effectLst/>
              </a:defRPr>
            </a:lvl4pPr>
            <a:lvl5pPr marL="1828800" indent="0">
              <a:buNone/>
              <a:defRPr lang="zh-CN" altLang="en-US" sz="1400" dirty="0" smtClean="0">
                <a:effectLst/>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2299898331"/>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矩形 4"/>
          <p:cNvSpPr/>
          <p:nvPr/>
        </p:nvSpPr>
        <p:spPr>
          <a:xfrm>
            <a:off x="8467" y="6350"/>
            <a:ext cx="873600" cy="68580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prstClr val="white"/>
              </a:solidFill>
            </a:endParaRPr>
          </a:p>
        </p:txBody>
      </p:sp>
      <p:pic>
        <p:nvPicPr>
          <p:cNvPr id="6" name="图片 5"/>
          <p:cNvPicPr>
            <a:picLocks noChangeAspect="1"/>
          </p:cNvPicPr>
          <p:nvPr/>
        </p:nvPicPr>
        <p:blipFill>
          <a:blip r:embed="rId3">
            <a:duotone>
              <a:schemeClr val="bg2"/>
              <a:srgbClr val="FFF1C1"/>
            </a:duotone>
          </a:blip>
          <a:stretch>
            <a:fillRect/>
          </a:stretch>
        </p:blipFill>
        <p:spPr>
          <a:xfrm>
            <a:off x="10847877" y="0"/>
            <a:ext cx="1344124" cy="1428736"/>
          </a:xfrm>
          <a:prstGeom prst="rect">
            <a:avLst/>
          </a:prstGeom>
          <a:noFill/>
          <a:ln>
            <a:noFill/>
          </a:ln>
        </p:spPr>
      </p:pic>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2228553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矩形 6"/>
          <p:cNvSpPr/>
          <p:nvPr/>
        </p:nvSpPr>
        <p:spPr>
          <a:xfrm>
            <a:off x="0" y="0"/>
            <a:ext cx="854400" cy="68580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prstClr val="white"/>
              </a:solidFill>
            </a:endParaRPr>
          </a:p>
        </p:txBody>
      </p:sp>
      <p:pic>
        <p:nvPicPr>
          <p:cNvPr id="8" name="图片 7"/>
          <p:cNvPicPr>
            <a:picLocks noChangeAspect="1"/>
          </p:cNvPicPr>
          <p:nvPr/>
        </p:nvPicPr>
        <p:blipFill>
          <a:blip r:embed="rId3">
            <a:duotone>
              <a:schemeClr val="bg2"/>
              <a:srgbClr val="FFF1C1"/>
            </a:duotone>
          </a:blip>
          <a:stretch>
            <a:fillRect/>
          </a:stretch>
        </p:blipFill>
        <p:spPr>
          <a:xfrm>
            <a:off x="10847877" y="0"/>
            <a:ext cx="1344124" cy="1428736"/>
          </a:xfrm>
          <a:prstGeom prst="rect">
            <a:avLst/>
          </a:prstGeom>
          <a:noFill/>
          <a:ln>
            <a:noFill/>
          </a:ln>
        </p:spPr>
      </p:pic>
      <p:sp>
        <p:nvSpPr>
          <p:cNvPr id="2" name="标题 1"/>
          <p:cNvSpPr>
            <a:spLocks noGrp="1"/>
          </p:cNvSpPr>
          <p:nvPr>
            <p:ph type="title"/>
          </p:nvPr>
        </p:nvSpPr>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8700102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矩形 4"/>
          <p:cNvSpPr/>
          <p:nvPr/>
        </p:nvSpPr>
        <p:spPr>
          <a:xfrm>
            <a:off x="0" y="0"/>
            <a:ext cx="897600" cy="68580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prstClr val="white"/>
              </a:solidFill>
            </a:endParaRPr>
          </a:p>
        </p:txBody>
      </p:sp>
      <p:pic>
        <p:nvPicPr>
          <p:cNvPr id="6" name="图片 5"/>
          <p:cNvPicPr>
            <a:picLocks noChangeAspect="1"/>
          </p:cNvPicPr>
          <p:nvPr/>
        </p:nvPicPr>
        <p:blipFill>
          <a:blip r:embed="rId3">
            <a:duotone>
              <a:schemeClr val="bg2"/>
              <a:srgbClr val="FFF1C1"/>
            </a:duotone>
          </a:blip>
          <a:stretch>
            <a:fillRect/>
          </a:stretch>
        </p:blipFill>
        <p:spPr>
          <a:xfrm>
            <a:off x="10847877" y="0"/>
            <a:ext cx="1344124" cy="1428736"/>
          </a:xfrm>
          <a:prstGeom prst="rect">
            <a:avLst/>
          </a:prstGeom>
          <a:noFill/>
          <a:ln>
            <a:noFill/>
          </a:ln>
        </p:spPr>
      </p:pic>
      <p:sp>
        <p:nvSpPr>
          <p:cNvPr id="2" name="标题 1"/>
          <p:cNvSpPr>
            <a:spLocks noGrp="1"/>
          </p:cNvSpPr>
          <p:nvPr>
            <p:ph type="title"/>
          </p:nvPr>
        </p:nvSpPr>
        <p:spPr>
          <a:xfrm>
            <a:off x="614901" y="5357826"/>
            <a:ext cx="10968300" cy="768028"/>
          </a:xfrm>
        </p:spPr>
        <p:txBody>
          <a:bodyPr/>
          <a:lstStyle>
            <a:lvl1pPr algn="ctr">
              <a:defRPr lang="zh-CN" altLang="en-US" sz="36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lang="zh-CN" altLang="en-US"/>
              <a:t>单击此处编辑母版标题样式</a:t>
            </a:r>
            <a:endParaRPr lang="en-US"/>
          </a:p>
        </p:txBody>
      </p:sp>
      <p:sp>
        <p:nvSpPr>
          <p:cNvPr id="3" name="内容占位符 2"/>
          <p:cNvSpPr>
            <a:spLocks noGrp="1"/>
          </p:cNvSpPr>
          <p:nvPr>
            <p:ph idx="1"/>
          </p:nvPr>
        </p:nvSpPr>
        <p:spPr>
          <a:xfrm>
            <a:off x="613843" y="428605"/>
            <a:ext cx="6815667" cy="48577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7572115" y="1357298"/>
            <a:ext cx="4011084" cy="392909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3319065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矩形 4"/>
          <p:cNvSpPr/>
          <p:nvPr/>
        </p:nvSpPr>
        <p:spPr>
          <a:xfrm>
            <a:off x="0" y="0"/>
            <a:ext cx="892800" cy="68580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prstClr val="white"/>
              </a:solidFill>
            </a:endParaRPr>
          </a:p>
        </p:txBody>
      </p:sp>
      <p:pic>
        <p:nvPicPr>
          <p:cNvPr id="6" name="图片 5"/>
          <p:cNvPicPr>
            <a:picLocks noChangeAspect="1"/>
          </p:cNvPicPr>
          <p:nvPr/>
        </p:nvPicPr>
        <p:blipFill>
          <a:blip r:embed="rId3">
            <a:duotone>
              <a:schemeClr val="bg2"/>
              <a:srgbClr val="FFF1C1"/>
            </a:duotone>
          </a:blip>
          <a:stretch>
            <a:fillRect/>
          </a:stretch>
        </p:blipFill>
        <p:spPr>
          <a:xfrm>
            <a:off x="10847877" y="0"/>
            <a:ext cx="1344124" cy="1428736"/>
          </a:xfrm>
          <a:prstGeom prst="rect">
            <a:avLst/>
          </a:prstGeom>
          <a:noFill/>
          <a:ln>
            <a:noFill/>
          </a:ln>
        </p:spPr>
      </p:pic>
      <p:sp>
        <p:nvSpPr>
          <p:cNvPr id="2" name="标题 1"/>
          <p:cNvSpPr>
            <a:spLocks noGrp="1"/>
          </p:cNvSpPr>
          <p:nvPr>
            <p:ph type="title"/>
          </p:nvPr>
        </p:nvSpPr>
        <p:spPr>
          <a:xfrm>
            <a:off x="927064" y="214290"/>
            <a:ext cx="9931469" cy="781052"/>
          </a:xfrm>
        </p:spPr>
        <p:txBody>
          <a:bodyPr/>
          <a:lstStyle>
            <a:lvl1pPr algn="ctr" rtl="0">
              <a:spcBef>
                <a:spcPct val="0"/>
              </a:spcBef>
              <a:buNone/>
              <a:defRPr sz="3600" b="0" kern="1200" spc="5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lang="zh-CN" altLang="en-US"/>
              <a:t>单击此处编辑母版标题样式</a:t>
            </a:r>
            <a:endParaRPr lang="en-US"/>
          </a:p>
        </p:txBody>
      </p:sp>
      <p:sp>
        <p:nvSpPr>
          <p:cNvPr id="3" name="图片占位符 2"/>
          <p:cNvSpPr>
            <a:spLocks noGrp="1"/>
          </p:cNvSpPr>
          <p:nvPr>
            <p:ph type="pic" idx="1"/>
          </p:nvPr>
        </p:nvSpPr>
        <p:spPr>
          <a:xfrm>
            <a:off x="908020" y="1000108"/>
            <a:ext cx="9936480" cy="5214974"/>
          </a:xfrm>
          <a:prstGeom prst="snip2DiagRect">
            <a:avLst>
              <a:gd name="adj1" fmla="val 0"/>
              <a:gd name="adj2" fmla="val 17946"/>
            </a:avLst>
          </a:prstGeom>
        </p:spPr>
        <p:style>
          <a:lnRef idx="2">
            <a:schemeClr val="accent1"/>
          </a:lnRef>
          <a:fillRef idx="1">
            <a:schemeClr val="lt1"/>
          </a:fillRef>
          <a:effectRef idx="0">
            <a:schemeClr val="accent1"/>
          </a:effectRef>
          <a:fontRef idx="minor">
            <a:schemeClr val="dk1"/>
          </a:fontRef>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a:p>
        </p:txBody>
      </p:sp>
      <p:sp>
        <p:nvSpPr>
          <p:cNvPr id="4" name="文本占位符 3"/>
          <p:cNvSpPr>
            <a:spLocks noGrp="1"/>
          </p:cNvSpPr>
          <p:nvPr>
            <p:ph type="body" sz="half" idx="2"/>
          </p:nvPr>
        </p:nvSpPr>
        <p:spPr>
          <a:xfrm>
            <a:off x="6604001" y="6243634"/>
            <a:ext cx="4240500" cy="614367"/>
          </a:xfrm>
        </p:spPr>
        <p:txBody>
          <a:bodyPr/>
          <a:lstStyle>
            <a:lvl1pPr marL="0" indent="0" algn="r">
              <a:buNone/>
              <a:defRPr sz="1400"/>
            </a:lvl1pPr>
            <a:lvl2pPr marL="457200" indent="0" algn="r">
              <a:buNone/>
              <a:defRPr sz="1200"/>
            </a:lvl2pPr>
            <a:lvl3pPr marL="914400" indent="0" algn="r">
              <a:buNone/>
              <a:defRPr sz="1000"/>
            </a:lvl3pPr>
            <a:lvl4pPr marL="1371600" indent="0" algn="r">
              <a:buNone/>
              <a:defRPr sz="900"/>
            </a:lvl4pPr>
            <a:lvl5pPr marL="1828800" indent="0" algn="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793701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矩形 3"/>
          <p:cNvSpPr/>
          <p:nvPr/>
        </p:nvSpPr>
        <p:spPr>
          <a:xfrm>
            <a:off x="0" y="0"/>
            <a:ext cx="892800" cy="68580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prstClr val="white"/>
              </a:solidFill>
            </a:endParaRPr>
          </a:p>
        </p:txBody>
      </p:sp>
      <p:pic>
        <p:nvPicPr>
          <p:cNvPr id="5" name="图片 4"/>
          <p:cNvPicPr>
            <a:picLocks noChangeAspect="1"/>
          </p:cNvPicPr>
          <p:nvPr/>
        </p:nvPicPr>
        <p:blipFill>
          <a:blip r:embed="rId3">
            <a:duotone>
              <a:schemeClr val="bg2"/>
              <a:srgbClr val="FFF1C1"/>
            </a:duotone>
          </a:blip>
          <a:stretch>
            <a:fillRect/>
          </a:stretch>
        </p:blipFill>
        <p:spPr>
          <a:xfrm>
            <a:off x="10847877" y="0"/>
            <a:ext cx="1344124" cy="1428736"/>
          </a:xfrm>
          <a:prstGeom prst="rect">
            <a:avLst/>
          </a:prstGeom>
          <a:noFill/>
          <a:ln>
            <a:noFill/>
          </a:ln>
        </p:spPr>
      </p:pic>
      <p:sp>
        <p:nvSpPr>
          <p:cNvPr id="2" name="标题 1"/>
          <p:cNvSpPr>
            <a:spLocks noGrp="1"/>
          </p:cNvSpPr>
          <p:nvPr>
            <p:ph type="title"/>
          </p:nvPr>
        </p:nvSpPr>
        <p:spPr/>
        <p:txBody>
          <a:bodyPr/>
          <a:lstStyle>
            <a:lvl1pPr algn="r">
              <a:defRPr/>
            </a:lvl1pPr>
          </a:lstStyle>
          <a:p>
            <a:r>
              <a:rPr lang="zh-CN" altLang="en-US"/>
              <a:t>单击此处编辑母版标题样式</a:t>
            </a:r>
            <a:endParaRPr lang="en-US"/>
          </a:p>
        </p:txBody>
      </p:sp>
      <p:sp>
        <p:nvSpPr>
          <p:cNvPr id="3" name="竖排文字占位符 2"/>
          <p:cNvSpPr>
            <a:spLocks noGrp="1"/>
          </p:cNvSpPr>
          <p:nvPr>
            <p:ph type="body" orient="vert" idx="1"/>
          </p:nvPr>
        </p:nvSpPr>
        <p:spPr>
          <a:xfrm>
            <a:off x="609600" y="1500177"/>
            <a:ext cx="10972800" cy="471490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35370936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4" name="矩形 3"/>
          <p:cNvSpPr/>
          <p:nvPr/>
        </p:nvSpPr>
        <p:spPr>
          <a:xfrm>
            <a:off x="0" y="0"/>
            <a:ext cx="892800" cy="68580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prstClr val="white"/>
              </a:solidFill>
            </a:endParaRPr>
          </a:p>
        </p:txBody>
      </p:sp>
      <p:pic>
        <p:nvPicPr>
          <p:cNvPr id="5" name="图片 4"/>
          <p:cNvPicPr>
            <a:picLocks noChangeAspect="1"/>
          </p:cNvPicPr>
          <p:nvPr/>
        </p:nvPicPr>
        <p:blipFill>
          <a:blip r:embed="rId3">
            <a:duotone>
              <a:schemeClr val="bg2"/>
              <a:srgbClr val="FFF1C1"/>
            </a:duotone>
          </a:blip>
          <a:stretch>
            <a:fillRect/>
          </a:stretch>
        </p:blipFill>
        <p:spPr>
          <a:xfrm>
            <a:off x="10847877" y="0"/>
            <a:ext cx="1344124" cy="1428736"/>
          </a:xfrm>
          <a:prstGeom prst="rect">
            <a:avLst/>
          </a:prstGeom>
          <a:noFill/>
          <a:ln>
            <a:noFill/>
          </a:ln>
        </p:spPr>
      </p:pic>
      <p:sp>
        <p:nvSpPr>
          <p:cNvPr id="2" name="竖排标题 1"/>
          <p:cNvSpPr>
            <a:spLocks noGrp="1"/>
          </p:cNvSpPr>
          <p:nvPr>
            <p:ph type="title" orient="vert"/>
          </p:nvPr>
        </p:nvSpPr>
        <p:spPr>
          <a:xfrm>
            <a:off x="9715525" y="274638"/>
            <a:ext cx="1866875" cy="5940444"/>
          </a:xfrm>
        </p:spPr>
        <p:txBody>
          <a:bodyPr vert="eaVert"/>
          <a:lstStyle>
            <a:lvl1pPr algn="ctr">
              <a:defRPr>
                <a:effectLst>
                  <a:outerShdw dist="50800" dir="18900000" algn="tl" rotWithShape="0">
                    <a:srgbClr val="000000">
                      <a:alpha val="75000"/>
                    </a:srgbClr>
                  </a:outerShdw>
                </a:effectLst>
              </a:defRPr>
            </a:lvl1pPr>
          </a:lstStyle>
          <a:p>
            <a:r>
              <a:rPr lang="zh-CN" altLang="en-US"/>
              <a:t>单击此处编辑母版标题样式</a:t>
            </a:r>
            <a:endParaRPr lang="en-US"/>
          </a:p>
        </p:txBody>
      </p:sp>
      <p:sp>
        <p:nvSpPr>
          <p:cNvPr id="3" name="竖排文字占位符 2"/>
          <p:cNvSpPr>
            <a:spLocks noGrp="1"/>
          </p:cNvSpPr>
          <p:nvPr>
            <p:ph type="body" orient="vert" idx="1"/>
          </p:nvPr>
        </p:nvSpPr>
        <p:spPr>
          <a:xfrm>
            <a:off x="609600" y="274638"/>
            <a:ext cx="9010675" cy="59404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1332040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r>
              <a:rPr lang="en-US" altLang="zh-CN">
                <a:solidFill>
                  <a:prstClr val="white"/>
                </a:solidFill>
              </a:rPr>
              <a:t>H.LI-Visiting Professor</a:t>
            </a:r>
          </a:p>
        </p:txBody>
      </p:sp>
      <p:sp>
        <p:nvSpPr>
          <p:cNvPr id="3" name="Rectangle 9"/>
          <p:cNvSpPr>
            <a:spLocks noGrp="1" noChangeArrowheads="1"/>
          </p:cNvSpPr>
          <p:nvPr>
            <p:ph type="ftr" sz="quarter" idx="11"/>
          </p:nvPr>
        </p:nvSpPr>
        <p:spPr>
          <a:ln/>
        </p:spPr>
        <p:txBody>
          <a:bodyPr/>
          <a:lstStyle>
            <a:lvl1pPr>
              <a:defRPr/>
            </a:lvl1pPr>
          </a:lstStyle>
          <a:p>
            <a:pPr>
              <a:defRPr/>
            </a:pPr>
            <a:r>
              <a:rPr lang="en-US" altLang="zh-CN">
                <a:solidFill>
                  <a:prstClr val="white"/>
                </a:solidFill>
              </a:rPr>
              <a:t>USTC</a:t>
            </a:r>
          </a:p>
        </p:txBody>
      </p:sp>
      <p:sp>
        <p:nvSpPr>
          <p:cNvPr id="4" name="Rectangle 10"/>
          <p:cNvSpPr>
            <a:spLocks noGrp="1" noChangeArrowheads="1"/>
          </p:cNvSpPr>
          <p:nvPr>
            <p:ph type="sldNum" sz="quarter" idx="12"/>
          </p:nvPr>
        </p:nvSpPr>
        <p:spPr>
          <a:ln/>
        </p:spPr>
        <p:txBody>
          <a:bodyPr/>
          <a:lstStyle>
            <a:lvl1pPr>
              <a:defRPr/>
            </a:lvl1pPr>
          </a:lstStyle>
          <a:p>
            <a:pPr>
              <a:defRPr/>
            </a:pPr>
            <a:fld id="{79129916-3C3F-4D4C-B669-B27B72811225}" type="slidenum">
              <a:rPr lang="en-US" altLang="zh-CN">
                <a:solidFill>
                  <a:prstClr val="white"/>
                </a:solidFill>
              </a:rPr>
              <a:pPr>
                <a:defRPr/>
              </a:pPr>
              <a:t>‹#›</a:t>
            </a:fld>
            <a:endParaRPr lang="en-US" altLang="zh-CN">
              <a:solidFill>
                <a:prstClr val="white"/>
              </a:solidFill>
            </a:endParaRPr>
          </a:p>
        </p:txBody>
      </p:sp>
    </p:spTree>
    <p:extLst>
      <p:ext uri="{BB962C8B-B14F-4D97-AF65-F5344CB8AC3E}">
        <p14:creationId xmlns:p14="http://schemas.microsoft.com/office/powerpoint/2010/main" val="220316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8"/>
            <a:ext cx="10367433" cy="1143000"/>
          </a:xfr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r>
              <a:rPr lang="en-US" altLang="zh-CN">
                <a:solidFill>
                  <a:prstClr val="white"/>
                </a:solidFill>
              </a:rPr>
              <a:t>H.LI-Visiting Professor</a:t>
            </a:r>
          </a:p>
        </p:txBody>
      </p:sp>
      <p:sp>
        <p:nvSpPr>
          <p:cNvPr id="5" name="Rectangle 9"/>
          <p:cNvSpPr>
            <a:spLocks noGrp="1" noChangeArrowheads="1"/>
          </p:cNvSpPr>
          <p:nvPr>
            <p:ph type="ftr" sz="quarter" idx="11"/>
          </p:nvPr>
        </p:nvSpPr>
        <p:spPr>
          <a:ln/>
        </p:spPr>
        <p:txBody>
          <a:bodyPr/>
          <a:lstStyle>
            <a:lvl1pPr>
              <a:defRPr/>
            </a:lvl1pPr>
          </a:lstStyle>
          <a:p>
            <a:pPr>
              <a:defRPr/>
            </a:pPr>
            <a:r>
              <a:rPr lang="en-US" altLang="zh-CN">
                <a:solidFill>
                  <a:prstClr val="white"/>
                </a:solidFill>
              </a:rPr>
              <a:t>USTC</a:t>
            </a:r>
          </a:p>
        </p:txBody>
      </p:sp>
      <p:sp>
        <p:nvSpPr>
          <p:cNvPr id="6" name="Rectangle 10"/>
          <p:cNvSpPr>
            <a:spLocks noGrp="1" noChangeArrowheads="1"/>
          </p:cNvSpPr>
          <p:nvPr>
            <p:ph type="sldNum" sz="quarter" idx="12"/>
          </p:nvPr>
        </p:nvSpPr>
        <p:spPr>
          <a:ln/>
        </p:spPr>
        <p:txBody>
          <a:bodyPr/>
          <a:lstStyle>
            <a:lvl1pPr>
              <a:defRPr/>
            </a:lvl1pPr>
          </a:lstStyle>
          <a:p>
            <a:pPr>
              <a:defRPr/>
            </a:pPr>
            <a:fld id="{1135FAD4-E4DB-413E-8A24-DE6A5D6B4A60}" type="slidenum">
              <a:rPr lang="en-US" altLang="zh-CN">
                <a:solidFill>
                  <a:prstClr val="white"/>
                </a:solidFill>
              </a:rPr>
              <a:pPr>
                <a:defRPr/>
              </a:pPr>
              <a:t>‹#›</a:t>
            </a:fld>
            <a:endParaRPr lang="en-US" altLang="zh-CN">
              <a:solidFill>
                <a:prstClr val="white"/>
              </a:solidFill>
            </a:endParaRPr>
          </a:p>
        </p:txBody>
      </p:sp>
    </p:spTree>
    <p:extLst>
      <p:ext uri="{BB962C8B-B14F-4D97-AF65-F5344CB8AC3E}">
        <p14:creationId xmlns:p14="http://schemas.microsoft.com/office/powerpoint/2010/main" val="2200657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矩形 4"/>
          <p:cNvSpPr/>
          <p:nvPr/>
        </p:nvSpPr>
        <p:spPr>
          <a:xfrm>
            <a:off x="8467" y="6350"/>
            <a:ext cx="873600" cy="68580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prstClr val="white"/>
              </a:solidFill>
            </a:endParaRPr>
          </a:p>
        </p:txBody>
      </p:sp>
      <p:pic>
        <p:nvPicPr>
          <p:cNvPr id="6" name="图片 5"/>
          <p:cNvPicPr>
            <a:picLocks noChangeAspect="1"/>
          </p:cNvPicPr>
          <p:nvPr/>
        </p:nvPicPr>
        <p:blipFill>
          <a:blip r:embed="rId3">
            <a:duotone>
              <a:schemeClr val="bg2"/>
              <a:srgbClr val="FFF1C1"/>
            </a:duotone>
          </a:blip>
          <a:stretch>
            <a:fillRect/>
          </a:stretch>
        </p:blipFill>
        <p:spPr>
          <a:xfrm>
            <a:off x="10847877" y="0"/>
            <a:ext cx="1344124" cy="1428736"/>
          </a:xfrm>
          <a:prstGeom prst="rect">
            <a:avLst/>
          </a:prstGeom>
          <a:noFill/>
          <a:ln>
            <a:noFill/>
          </a:ln>
        </p:spPr>
      </p:pic>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37779731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8"/>
            <a:ext cx="10367433" cy="1143000"/>
          </a:xfrm>
        </p:spPr>
        <p:txBody>
          <a:bodyPr/>
          <a:lstStyle/>
          <a:p>
            <a:r>
              <a:rPr lang="zh-CN" altLang="en-US"/>
              <a:t>单击此处编辑母版标题样式</a:t>
            </a:r>
          </a:p>
        </p:txBody>
      </p:sp>
      <p:sp>
        <p:nvSpPr>
          <p:cNvPr id="3" name="Rectangle 8"/>
          <p:cNvSpPr>
            <a:spLocks noGrp="1" noChangeArrowheads="1"/>
          </p:cNvSpPr>
          <p:nvPr>
            <p:ph type="dt" sz="half" idx="10"/>
          </p:nvPr>
        </p:nvSpPr>
        <p:spPr>
          <a:ln/>
        </p:spPr>
        <p:txBody>
          <a:bodyPr/>
          <a:lstStyle>
            <a:lvl1pPr>
              <a:defRPr/>
            </a:lvl1pPr>
          </a:lstStyle>
          <a:p>
            <a:pPr>
              <a:defRPr/>
            </a:pPr>
            <a:r>
              <a:rPr lang="en-US" altLang="zh-CN">
                <a:solidFill>
                  <a:prstClr val="white"/>
                </a:solidFill>
              </a:rPr>
              <a:t>H.LI-Visiting Professor</a:t>
            </a:r>
          </a:p>
        </p:txBody>
      </p:sp>
      <p:sp>
        <p:nvSpPr>
          <p:cNvPr id="4" name="Rectangle 9"/>
          <p:cNvSpPr>
            <a:spLocks noGrp="1" noChangeArrowheads="1"/>
          </p:cNvSpPr>
          <p:nvPr>
            <p:ph type="ftr" sz="quarter" idx="11"/>
          </p:nvPr>
        </p:nvSpPr>
        <p:spPr>
          <a:ln/>
        </p:spPr>
        <p:txBody>
          <a:bodyPr/>
          <a:lstStyle>
            <a:lvl1pPr>
              <a:defRPr/>
            </a:lvl1pPr>
          </a:lstStyle>
          <a:p>
            <a:pPr>
              <a:defRPr/>
            </a:pPr>
            <a:r>
              <a:rPr lang="en-US" altLang="zh-CN">
                <a:solidFill>
                  <a:prstClr val="white"/>
                </a:solidFill>
              </a:rPr>
              <a:t>USTC</a:t>
            </a:r>
          </a:p>
        </p:txBody>
      </p:sp>
      <p:sp>
        <p:nvSpPr>
          <p:cNvPr id="5" name="Rectangle 10"/>
          <p:cNvSpPr>
            <a:spLocks noGrp="1" noChangeArrowheads="1"/>
          </p:cNvSpPr>
          <p:nvPr>
            <p:ph type="sldNum" sz="quarter" idx="12"/>
          </p:nvPr>
        </p:nvSpPr>
        <p:spPr>
          <a:ln/>
        </p:spPr>
        <p:txBody>
          <a:bodyPr/>
          <a:lstStyle>
            <a:lvl1pPr>
              <a:defRPr/>
            </a:lvl1pPr>
          </a:lstStyle>
          <a:p>
            <a:pPr>
              <a:defRPr/>
            </a:pPr>
            <a:fld id="{1A9F16FF-344E-4A67-8D14-BC70E772EDE7}" type="slidenum">
              <a:rPr lang="en-US" altLang="zh-CN">
                <a:solidFill>
                  <a:prstClr val="white"/>
                </a:solidFill>
              </a:rPr>
              <a:pPr>
                <a:defRPr/>
              </a:pPr>
              <a:t>‹#›</a:t>
            </a:fld>
            <a:endParaRPr lang="en-US" altLang="zh-CN">
              <a:solidFill>
                <a:prstClr val="white"/>
              </a:solidFill>
            </a:endParaRPr>
          </a:p>
        </p:txBody>
      </p:sp>
    </p:spTree>
    <p:extLst>
      <p:ext uri="{BB962C8B-B14F-4D97-AF65-F5344CB8AC3E}">
        <p14:creationId xmlns:p14="http://schemas.microsoft.com/office/powerpoint/2010/main" val="1837822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38795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8336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860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91344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41276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068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6210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15215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345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矩形 6"/>
          <p:cNvSpPr/>
          <p:nvPr/>
        </p:nvSpPr>
        <p:spPr>
          <a:xfrm>
            <a:off x="0" y="0"/>
            <a:ext cx="854400" cy="68580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prstClr val="white"/>
              </a:solidFill>
            </a:endParaRPr>
          </a:p>
        </p:txBody>
      </p:sp>
      <p:pic>
        <p:nvPicPr>
          <p:cNvPr id="8" name="图片 7"/>
          <p:cNvPicPr>
            <a:picLocks noChangeAspect="1"/>
          </p:cNvPicPr>
          <p:nvPr/>
        </p:nvPicPr>
        <p:blipFill>
          <a:blip r:embed="rId3">
            <a:duotone>
              <a:schemeClr val="bg2"/>
              <a:srgbClr val="FFF1C1"/>
            </a:duotone>
          </a:blip>
          <a:stretch>
            <a:fillRect/>
          </a:stretch>
        </p:blipFill>
        <p:spPr>
          <a:xfrm>
            <a:off x="10847877" y="0"/>
            <a:ext cx="1344124" cy="1428736"/>
          </a:xfrm>
          <a:prstGeom prst="rect">
            <a:avLst/>
          </a:prstGeom>
          <a:noFill/>
          <a:ln>
            <a:noFill/>
          </a:ln>
        </p:spPr>
      </p:pic>
      <p:sp>
        <p:nvSpPr>
          <p:cNvPr id="2" name="标题 1"/>
          <p:cNvSpPr>
            <a:spLocks noGrp="1"/>
          </p:cNvSpPr>
          <p:nvPr>
            <p:ph type="title"/>
          </p:nvPr>
        </p:nvSpPr>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31008680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49692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413344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642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957767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12590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80060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39821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92608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04402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5569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矩形 4"/>
          <p:cNvSpPr/>
          <p:nvPr/>
        </p:nvSpPr>
        <p:spPr>
          <a:xfrm>
            <a:off x="0" y="0"/>
            <a:ext cx="897600" cy="68580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prstClr val="white"/>
              </a:solidFill>
            </a:endParaRPr>
          </a:p>
        </p:txBody>
      </p:sp>
      <p:pic>
        <p:nvPicPr>
          <p:cNvPr id="6" name="图片 5"/>
          <p:cNvPicPr>
            <a:picLocks noChangeAspect="1"/>
          </p:cNvPicPr>
          <p:nvPr/>
        </p:nvPicPr>
        <p:blipFill>
          <a:blip r:embed="rId3">
            <a:duotone>
              <a:schemeClr val="bg2"/>
              <a:srgbClr val="FFF1C1"/>
            </a:duotone>
          </a:blip>
          <a:stretch>
            <a:fillRect/>
          </a:stretch>
        </p:blipFill>
        <p:spPr>
          <a:xfrm>
            <a:off x="10847877" y="0"/>
            <a:ext cx="1344124" cy="1428736"/>
          </a:xfrm>
          <a:prstGeom prst="rect">
            <a:avLst/>
          </a:prstGeom>
          <a:noFill/>
          <a:ln>
            <a:noFill/>
          </a:ln>
        </p:spPr>
      </p:pic>
      <p:sp>
        <p:nvSpPr>
          <p:cNvPr id="2" name="标题 1"/>
          <p:cNvSpPr>
            <a:spLocks noGrp="1"/>
          </p:cNvSpPr>
          <p:nvPr>
            <p:ph type="title"/>
          </p:nvPr>
        </p:nvSpPr>
        <p:spPr>
          <a:xfrm>
            <a:off x="614901" y="5357826"/>
            <a:ext cx="10968300" cy="768028"/>
          </a:xfrm>
        </p:spPr>
        <p:txBody>
          <a:bodyPr/>
          <a:lstStyle>
            <a:lvl1pPr algn="ctr">
              <a:defRPr lang="zh-CN" altLang="en-US" sz="36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lang="zh-CN" altLang="en-US"/>
              <a:t>单击此处编辑母版标题样式</a:t>
            </a:r>
            <a:endParaRPr lang="en-US"/>
          </a:p>
        </p:txBody>
      </p:sp>
      <p:sp>
        <p:nvSpPr>
          <p:cNvPr id="3" name="内容占位符 2"/>
          <p:cNvSpPr>
            <a:spLocks noGrp="1"/>
          </p:cNvSpPr>
          <p:nvPr>
            <p:ph idx="1"/>
          </p:nvPr>
        </p:nvSpPr>
        <p:spPr>
          <a:xfrm>
            <a:off x="613843" y="428605"/>
            <a:ext cx="6815667" cy="48577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7572115" y="1357298"/>
            <a:ext cx="4011084" cy="392909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29686335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52441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74144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51449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78015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54483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4278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47379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738073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35848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00558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矩形 4"/>
          <p:cNvSpPr/>
          <p:nvPr/>
        </p:nvSpPr>
        <p:spPr>
          <a:xfrm>
            <a:off x="0" y="0"/>
            <a:ext cx="892800" cy="68580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prstClr val="white"/>
              </a:solidFill>
            </a:endParaRPr>
          </a:p>
        </p:txBody>
      </p:sp>
      <p:pic>
        <p:nvPicPr>
          <p:cNvPr id="6" name="图片 5"/>
          <p:cNvPicPr>
            <a:picLocks noChangeAspect="1"/>
          </p:cNvPicPr>
          <p:nvPr/>
        </p:nvPicPr>
        <p:blipFill>
          <a:blip r:embed="rId3">
            <a:duotone>
              <a:schemeClr val="bg2"/>
              <a:srgbClr val="FFF1C1"/>
            </a:duotone>
          </a:blip>
          <a:stretch>
            <a:fillRect/>
          </a:stretch>
        </p:blipFill>
        <p:spPr>
          <a:xfrm>
            <a:off x="10847877" y="0"/>
            <a:ext cx="1344124" cy="1428736"/>
          </a:xfrm>
          <a:prstGeom prst="rect">
            <a:avLst/>
          </a:prstGeom>
          <a:noFill/>
          <a:ln>
            <a:noFill/>
          </a:ln>
        </p:spPr>
      </p:pic>
      <p:sp>
        <p:nvSpPr>
          <p:cNvPr id="2" name="标题 1"/>
          <p:cNvSpPr>
            <a:spLocks noGrp="1"/>
          </p:cNvSpPr>
          <p:nvPr>
            <p:ph type="title"/>
          </p:nvPr>
        </p:nvSpPr>
        <p:spPr>
          <a:xfrm>
            <a:off x="927064" y="214290"/>
            <a:ext cx="9931469" cy="781052"/>
          </a:xfrm>
        </p:spPr>
        <p:txBody>
          <a:bodyPr/>
          <a:lstStyle>
            <a:lvl1pPr algn="ctr" rtl="0">
              <a:spcBef>
                <a:spcPct val="0"/>
              </a:spcBef>
              <a:buNone/>
              <a:defRPr sz="3600" b="0" kern="1200" spc="5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lang="zh-CN" altLang="en-US"/>
              <a:t>单击此处编辑母版标题样式</a:t>
            </a:r>
            <a:endParaRPr lang="en-US"/>
          </a:p>
        </p:txBody>
      </p:sp>
      <p:sp>
        <p:nvSpPr>
          <p:cNvPr id="3" name="图片占位符 2"/>
          <p:cNvSpPr>
            <a:spLocks noGrp="1"/>
          </p:cNvSpPr>
          <p:nvPr>
            <p:ph type="pic" idx="1"/>
          </p:nvPr>
        </p:nvSpPr>
        <p:spPr>
          <a:xfrm>
            <a:off x="908020" y="1000108"/>
            <a:ext cx="9936480" cy="5214974"/>
          </a:xfrm>
          <a:prstGeom prst="snip2DiagRect">
            <a:avLst>
              <a:gd name="adj1" fmla="val 0"/>
              <a:gd name="adj2" fmla="val 17946"/>
            </a:avLst>
          </a:prstGeom>
        </p:spPr>
        <p:style>
          <a:lnRef idx="2">
            <a:schemeClr val="accent1"/>
          </a:lnRef>
          <a:fillRef idx="1">
            <a:schemeClr val="lt1"/>
          </a:fillRef>
          <a:effectRef idx="0">
            <a:schemeClr val="accent1"/>
          </a:effectRef>
          <a:fontRef idx="minor">
            <a:schemeClr val="dk1"/>
          </a:fontRef>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a:p>
        </p:txBody>
      </p:sp>
      <p:sp>
        <p:nvSpPr>
          <p:cNvPr id="4" name="文本占位符 3"/>
          <p:cNvSpPr>
            <a:spLocks noGrp="1"/>
          </p:cNvSpPr>
          <p:nvPr>
            <p:ph type="body" sz="half" idx="2"/>
          </p:nvPr>
        </p:nvSpPr>
        <p:spPr>
          <a:xfrm>
            <a:off x="6604001" y="6243634"/>
            <a:ext cx="4240500" cy="614367"/>
          </a:xfrm>
        </p:spPr>
        <p:txBody>
          <a:bodyPr/>
          <a:lstStyle>
            <a:lvl1pPr marL="0" indent="0" algn="r">
              <a:buNone/>
              <a:defRPr sz="1400"/>
            </a:lvl1pPr>
            <a:lvl2pPr marL="457200" indent="0" algn="r">
              <a:buNone/>
              <a:defRPr sz="1200"/>
            </a:lvl2pPr>
            <a:lvl3pPr marL="914400" indent="0" algn="r">
              <a:buNone/>
              <a:defRPr sz="1000"/>
            </a:lvl3pPr>
            <a:lvl4pPr marL="1371600" indent="0" algn="r">
              <a:buNone/>
              <a:defRPr sz="900"/>
            </a:lvl4pPr>
            <a:lvl5pPr marL="1828800" indent="0" algn="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2157614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27580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80138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dirty="0">
                <a:solidFill>
                  <a:prstClr val="black">
                    <a:tint val="75000"/>
                  </a:prstClr>
                </a:solidFill>
              </a:rPr>
              <a:t>*0/*8/20*5</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55167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矩形 3"/>
          <p:cNvSpPr/>
          <p:nvPr/>
        </p:nvSpPr>
        <p:spPr>
          <a:xfrm>
            <a:off x="0" y="0"/>
            <a:ext cx="892800" cy="68580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prstClr val="white"/>
              </a:solidFill>
            </a:endParaRPr>
          </a:p>
        </p:txBody>
      </p:sp>
      <p:pic>
        <p:nvPicPr>
          <p:cNvPr id="5" name="图片 4"/>
          <p:cNvPicPr>
            <a:picLocks noChangeAspect="1"/>
          </p:cNvPicPr>
          <p:nvPr/>
        </p:nvPicPr>
        <p:blipFill>
          <a:blip r:embed="rId3">
            <a:duotone>
              <a:schemeClr val="bg2"/>
              <a:srgbClr val="FFF1C1"/>
            </a:duotone>
          </a:blip>
          <a:stretch>
            <a:fillRect/>
          </a:stretch>
        </p:blipFill>
        <p:spPr>
          <a:xfrm>
            <a:off x="10847877" y="0"/>
            <a:ext cx="1344124" cy="1428736"/>
          </a:xfrm>
          <a:prstGeom prst="rect">
            <a:avLst/>
          </a:prstGeom>
          <a:noFill/>
          <a:ln>
            <a:noFill/>
          </a:ln>
        </p:spPr>
      </p:pic>
      <p:sp>
        <p:nvSpPr>
          <p:cNvPr id="2" name="标题 1"/>
          <p:cNvSpPr>
            <a:spLocks noGrp="1"/>
          </p:cNvSpPr>
          <p:nvPr>
            <p:ph type="title"/>
          </p:nvPr>
        </p:nvSpPr>
        <p:spPr/>
        <p:txBody>
          <a:bodyPr/>
          <a:lstStyle>
            <a:lvl1pPr algn="r">
              <a:defRPr/>
            </a:lvl1pPr>
          </a:lstStyle>
          <a:p>
            <a:r>
              <a:rPr lang="zh-CN" altLang="en-US"/>
              <a:t>单击此处编辑母版标题样式</a:t>
            </a:r>
            <a:endParaRPr lang="en-US"/>
          </a:p>
        </p:txBody>
      </p:sp>
      <p:sp>
        <p:nvSpPr>
          <p:cNvPr id="3" name="竖排文字占位符 2"/>
          <p:cNvSpPr>
            <a:spLocks noGrp="1"/>
          </p:cNvSpPr>
          <p:nvPr>
            <p:ph type="body" orient="vert" idx="1"/>
          </p:nvPr>
        </p:nvSpPr>
        <p:spPr>
          <a:xfrm>
            <a:off x="609600" y="1500177"/>
            <a:ext cx="10972800" cy="471490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1303548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4" name="矩形 3"/>
          <p:cNvSpPr/>
          <p:nvPr/>
        </p:nvSpPr>
        <p:spPr>
          <a:xfrm>
            <a:off x="0" y="0"/>
            <a:ext cx="892800" cy="68580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prstClr val="white"/>
              </a:solidFill>
            </a:endParaRPr>
          </a:p>
        </p:txBody>
      </p:sp>
      <p:pic>
        <p:nvPicPr>
          <p:cNvPr id="5" name="图片 4"/>
          <p:cNvPicPr>
            <a:picLocks noChangeAspect="1"/>
          </p:cNvPicPr>
          <p:nvPr/>
        </p:nvPicPr>
        <p:blipFill>
          <a:blip r:embed="rId3">
            <a:duotone>
              <a:schemeClr val="bg2"/>
              <a:srgbClr val="FFF1C1"/>
            </a:duotone>
          </a:blip>
          <a:stretch>
            <a:fillRect/>
          </a:stretch>
        </p:blipFill>
        <p:spPr>
          <a:xfrm>
            <a:off x="10847877" y="0"/>
            <a:ext cx="1344124" cy="1428736"/>
          </a:xfrm>
          <a:prstGeom prst="rect">
            <a:avLst/>
          </a:prstGeom>
          <a:noFill/>
          <a:ln>
            <a:noFill/>
          </a:ln>
        </p:spPr>
      </p:pic>
      <p:sp>
        <p:nvSpPr>
          <p:cNvPr id="2" name="竖排标题 1"/>
          <p:cNvSpPr>
            <a:spLocks noGrp="1"/>
          </p:cNvSpPr>
          <p:nvPr>
            <p:ph type="title" orient="vert"/>
          </p:nvPr>
        </p:nvSpPr>
        <p:spPr>
          <a:xfrm>
            <a:off x="9715525" y="274638"/>
            <a:ext cx="1866875" cy="5940444"/>
          </a:xfrm>
        </p:spPr>
        <p:txBody>
          <a:bodyPr vert="eaVert"/>
          <a:lstStyle>
            <a:lvl1pPr algn="ctr">
              <a:defRPr>
                <a:effectLst>
                  <a:outerShdw dist="50800" dir="18900000" algn="tl" rotWithShape="0">
                    <a:srgbClr val="000000">
                      <a:alpha val="75000"/>
                    </a:srgbClr>
                  </a:outerShdw>
                </a:effectLst>
              </a:defRPr>
            </a:lvl1pPr>
          </a:lstStyle>
          <a:p>
            <a:r>
              <a:rPr lang="zh-CN" altLang="en-US"/>
              <a:t>单击此处编辑母版标题样式</a:t>
            </a:r>
            <a:endParaRPr lang="en-US"/>
          </a:p>
        </p:txBody>
      </p:sp>
      <p:sp>
        <p:nvSpPr>
          <p:cNvPr id="3" name="竖排文字占位符 2"/>
          <p:cNvSpPr>
            <a:spLocks noGrp="1"/>
          </p:cNvSpPr>
          <p:nvPr>
            <p:ph type="body" orient="vert" idx="1"/>
          </p:nvPr>
        </p:nvSpPr>
        <p:spPr>
          <a:xfrm>
            <a:off x="609600" y="274638"/>
            <a:ext cx="9010675" cy="59404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3057325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r>
              <a:rPr lang="en-US" altLang="zh-CN">
                <a:solidFill>
                  <a:prstClr val="white"/>
                </a:solidFill>
              </a:rPr>
              <a:t>H.LI-Visiting Professor</a:t>
            </a:r>
          </a:p>
        </p:txBody>
      </p:sp>
      <p:sp>
        <p:nvSpPr>
          <p:cNvPr id="3" name="Rectangle 9"/>
          <p:cNvSpPr>
            <a:spLocks noGrp="1" noChangeArrowheads="1"/>
          </p:cNvSpPr>
          <p:nvPr>
            <p:ph type="ftr" sz="quarter" idx="11"/>
          </p:nvPr>
        </p:nvSpPr>
        <p:spPr>
          <a:ln/>
        </p:spPr>
        <p:txBody>
          <a:bodyPr/>
          <a:lstStyle>
            <a:lvl1pPr>
              <a:defRPr/>
            </a:lvl1pPr>
          </a:lstStyle>
          <a:p>
            <a:pPr>
              <a:defRPr/>
            </a:pPr>
            <a:r>
              <a:rPr lang="en-US" altLang="zh-CN">
                <a:solidFill>
                  <a:prstClr val="white"/>
                </a:solidFill>
              </a:rPr>
              <a:t>USTC</a:t>
            </a:r>
          </a:p>
        </p:txBody>
      </p:sp>
      <p:sp>
        <p:nvSpPr>
          <p:cNvPr id="4" name="Rectangle 10"/>
          <p:cNvSpPr>
            <a:spLocks noGrp="1" noChangeArrowheads="1"/>
          </p:cNvSpPr>
          <p:nvPr>
            <p:ph type="sldNum" sz="quarter" idx="12"/>
          </p:nvPr>
        </p:nvSpPr>
        <p:spPr>
          <a:ln/>
        </p:spPr>
        <p:txBody>
          <a:bodyPr/>
          <a:lstStyle>
            <a:lvl1pPr>
              <a:defRPr/>
            </a:lvl1pPr>
          </a:lstStyle>
          <a:p>
            <a:pPr>
              <a:defRPr/>
            </a:pPr>
            <a:fld id="{79129916-3C3F-4D4C-B669-B27B72811225}" type="slidenum">
              <a:rPr lang="en-US" altLang="zh-CN">
                <a:solidFill>
                  <a:prstClr val="white"/>
                </a:solidFill>
              </a:rPr>
              <a:pPr>
                <a:defRPr/>
              </a:pPr>
              <a:t>‹#›</a:t>
            </a:fld>
            <a:endParaRPr lang="en-US" altLang="zh-CN">
              <a:solidFill>
                <a:prstClr val="white"/>
              </a:solidFill>
            </a:endParaRPr>
          </a:p>
        </p:txBody>
      </p:sp>
    </p:spTree>
    <p:extLst>
      <p:ext uri="{BB962C8B-B14F-4D97-AF65-F5344CB8AC3E}">
        <p14:creationId xmlns:p14="http://schemas.microsoft.com/office/powerpoint/2010/main" val="1842693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8"/>
            <a:ext cx="10367433" cy="1143000"/>
          </a:xfr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r>
              <a:rPr lang="en-US" altLang="zh-CN">
                <a:solidFill>
                  <a:prstClr val="white"/>
                </a:solidFill>
              </a:rPr>
              <a:t>H.LI-Visiting Professor</a:t>
            </a:r>
          </a:p>
        </p:txBody>
      </p:sp>
      <p:sp>
        <p:nvSpPr>
          <p:cNvPr id="5" name="Rectangle 9"/>
          <p:cNvSpPr>
            <a:spLocks noGrp="1" noChangeArrowheads="1"/>
          </p:cNvSpPr>
          <p:nvPr>
            <p:ph type="ftr" sz="quarter" idx="11"/>
          </p:nvPr>
        </p:nvSpPr>
        <p:spPr>
          <a:ln/>
        </p:spPr>
        <p:txBody>
          <a:bodyPr/>
          <a:lstStyle>
            <a:lvl1pPr>
              <a:defRPr/>
            </a:lvl1pPr>
          </a:lstStyle>
          <a:p>
            <a:pPr>
              <a:defRPr/>
            </a:pPr>
            <a:r>
              <a:rPr lang="en-US" altLang="zh-CN">
                <a:solidFill>
                  <a:prstClr val="white"/>
                </a:solidFill>
              </a:rPr>
              <a:t>USTC</a:t>
            </a:r>
          </a:p>
        </p:txBody>
      </p:sp>
      <p:sp>
        <p:nvSpPr>
          <p:cNvPr id="6" name="Rectangle 10"/>
          <p:cNvSpPr>
            <a:spLocks noGrp="1" noChangeArrowheads="1"/>
          </p:cNvSpPr>
          <p:nvPr>
            <p:ph type="sldNum" sz="quarter" idx="12"/>
          </p:nvPr>
        </p:nvSpPr>
        <p:spPr>
          <a:ln/>
        </p:spPr>
        <p:txBody>
          <a:bodyPr/>
          <a:lstStyle>
            <a:lvl1pPr>
              <a:defRPr/>
            </a:lvl1pPr>
          </a:lstStyle>
          <a:p>
            <a:pPr>
              <a:defRPr/>
            </a:pPr>
            <a:fld id="{1135FAD4-E4DB-413E-8A24-DE6A5D6B4A60}" type="slidenum">
              <a:rPr lang="en-US" altLang="zh-CN">
                <a:solidFill>
                  <a:prstClr val="white"/>
                </a:solidFill>
              </a:rPr>
              <a:pPr>
                <a:defRPr/>
              </a:pPr>
              <a:t>‹#›</a:t>
            </a:fld>
            <a:endParaRPr lang="en-US" altLang="zh-CN">
              <a:solidFill>
                <a:prstClr val="white"/>
              </a:solidFill>
            </a:endParaRPr>
          </a:p>
        </p:txBody>
      </p:sp>
    </p:spTree>
    <p:extLst>
      <p:ext uri="{BB962C8B-B14F-4D97-AF65-F5344CB8AC3E}">
        <p14:creationId xmlns:p14="http://schemas.microsoft.com/office/powerpoint/2010/main" val="2809263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2.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theme" Target="../theme/theme3.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theme" Target="../theme/theme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1" y="274638"/>
            <a:ext cx="10367433" cy="1143000"/>
          </a:xfrm>
          <a:prstGeom prst="rect">
            <a:avLst/>
          </a:prstGeom>
        </p:spPr>
        <p:txBody>
          <a:bodyPr vert="horz" rtlCol="0" anchor="ctr">
            <a:normAutofit/>
            <a:scene3d>
              <a:camera prst="orthographicFront"/>
              <a:lightRig rig="soft" dir="t"/>
            </a:scene3d>
            <a:sp3d prstMaterial="matte">
              <a:bevelT w="12700" h="12700"/>
            </a:sp3d>
          </a:bodyPr>
          <a:lstStyle/>
          <a:p>
            <a:r>
              <a:rPr lang="zh-CN" altLang="en-US"/>
              <a:t>单击此处编辑母版标题样式</a:t>
            </a:r>
            <a:endParaRPr lang="en-US"/>
          </a:p>
        </p:txBody>
      </p:sp>
      <p:sp>
        <p:nvSpPr>
          <p:cNvPr id="74755" name="文本占位符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pic>
        <p:nvPicPr>
          <p:cNvPr id="74756" name="Picture 30"/>
          <p:cNvPicPr>
            <a:picLocks noChangeAspect="1" noChangeArrowheads="1"/>
          </p:cNvPicPr>
          <p:nvPr userDrawn="1"/>
        </p:nvPicPr>
        <p:blipFill>
          <a:blip r:embed="rId12"/>
          <a:srcRect/>
          <a:stretch>
            <a:fillRect/>
          </a:stretch>
        </p:blipFill>
        <p:spPr bwMode="auto">
          <a:xfrm>
            <a:off x="11089218" y="115889"/>
            <a:ext cx="960967" cy="492125"/>
          </a:xfrm>
          <a:prstGeom prst="rect">
            <a:avLst/>
          </a:prstGeom>
          <a:solidFill>
            <a:schemeClr val="accent1"/>
          </a:solidFill>
          <a:ln w="3175">
            <a:solidFill>
              <a:schemeClr val="tx1"/>
            </a:solidFill>
            <a:miter lim="800000"/>
            <a:headEnd/>
            <a:tailEnd/>
          </a:ln>
        </p:spPr>
      </p:pic>
      <p:sp>
        <p:nvSpPr>
          <p:cNvPr id="2056" name="Rectangle 8"/>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smtClean="0">
                <a:latin typeface="Arial" charset="0"/>
                <a:ea typeface="宋体" pitchFamily="2" charset="-122"/>
              </a:defRPr>
            </a:lvl1pPr>
          </a:lstStyle>
          <a:p>
            <a:pPr fontAlgn="base">
              <a:spcBef>
                <a:spcPct val="0"/>
              </a:spcBef>
              <a:spcAft>
                <a:spcPct val="0"/>
              </a:spcAft>
              <a:defRPr/>
            </a:pPr>
            <a:r>
              <a:rPr lang="en-US" altLang="zh-CN">
                <a:solidFill>
                  <a:prstClr val="white"/>
                </a:solidFill>
              </a:rPr>
              <a:t>H.LI-Visiting Professor</a:t>
            </a:r>
          </a:p>
        </p:txBody>
      </p:sp>
      <p:sp>
        <p:nvSpPr>
          <p:cNvPr id="2057" name="Rectangle 9"/>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smtClean="0">
                <a:latin typeface="Arial" charset="0"/>
                <a:ea typeface="宋体" pitchFamily="2" charset="-122"/>
              </a:defRPr>
            </a:lvl1pPr>
          </a:lstStyle>
          <a:p>
            <a:pPr fontAlgn="base">
              <a:spcBef>
                <a:spcPct val="0"/>
              </a:spcBef>
              <a:spcAft>
                <a:spcPct val="0"/>
              </a:spcAft>
              <a:defRPr/>
            </a:pPr>
            <a:r>
              <a:rPr lang="en-US" altLang="zh-CN">
                <a:solidFill>
                  <a:prstClr val="white"/>
                </a:solidFill>
              </a:rPr>
              <a:t>USTC</a:t>
            </a:r>
          </a:p>
        </p:txBody>
      </p:sp>
      <p:sp>
        <p:nvSpPr>
          <p:cNvPr id="2058" name="Rectangle 10"/>
          <p:cNvSpPr>
            <a:spLocks noGrp="1" noChangeArrowheads="1"/>
          </p:cNvSpPr>
          <p:nvPr>
            <p:ph type="sldNum" sz="quarter" idx="4"/>
          </p:nvPr>
        </p:nvSpPr>
        <p:spPr bwMode="auto">
          <a:xfrm>
            <a:off x="8784167" y="638175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Arial" charset="0"/>
                <a:ea typeface="宋体" pitchFamily="2" charset="-122"/>
              </a:defRPr>
            </a:lvl1pPr>
          </a:lstStyle>
          <a:p>
            <a:pPr fontAlgn="base">
              <a:spcBef>
                <a:spcPct val="0"/>
              </a:spcBef>
              <a:spcAft>
                <a:spcPct val="0"/>
              </a:spcAft>
              <a:defRPr/>
            </a:pPr>
            <a:fld id="{66B76082-DEC8-4D00-955B-17781BF98D5D}" type="slidenum">
              <a:rPr lang="en-US" altLang="zh-CN">
                <a:solidFill>
                  <a:prstClr val="white"/>
                </a:solidFill>
              </a:rPr>
              <a:pPr fontAlgn="base">
                <a:spcBef>
                  <a:spcPct val="0"/>
                </a:spcBef>
                <a:spcAft>
                  <a:spcPct val="0"/>
                </a:spcAft>
                <a:defRPr/>
              </a:pPr>
              <a:t>‹#›</a:t>
            </a:fld>
            <a:endParaRPr lang="en-US" altLang="zh-CN">
              <a:solidFill>
                <a:prstClr val="white"/>
              </a:solidFill>
            </a:endParaRPr>
          </a:p>
        </p:txBody>
      </p:sp>
    </p:spTree>
    <p:extLst>
      <p:ext uri="{BB962C8B-B14F-4D97-AF65-F5344CB8AC3E}">
        <p14:creationId xmlns:p14="http://schemas.microsoft.com/office/powerpoint/2010/main" val="1497378470"/>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Lst>
  <p:hf hdr="0"/>
  <p:txStyles>
    <p:titleStyle>
      <a:lvl1pPr algn="l" rtl="0" eaLnBrk="0" fontAlgn="base" hangingPunct="0">
        <a:spcBef>
          <a:spcPct val="0"/>
        </a:spcBef>
        <a:spcAft>
          <a:spcPct val="0"/>
        </a:spcAft>
        <a:defRPr lang="zh-CN" altLang="en-US" sz="4400" kern="1200" spc="50" dirty="0">
          <a:ln w="12700">
            <a:noFill/>
            <a:prstDash val="solid"/>
          </a:ln>
          <a:solidFill>
            <a:srgbClr val="4BC5B9"/>
          </a:solidFill>
          <a:effectLst>
            <a:outerShdw blurRad="38100" dist="20320" dir="2700000" algn="tl" rotWithShape="0">
              <a:srgbClr val="000000">
                <a:alpha val="70000"/>
              </a:srgbClr>
            </a:outerShdw>
          </a:effectLst>
          <a:latin typeface="+mj-lt"/>
          <a:ea typeface="+mj-ea"/>
          <a:cs typeface="华文新魏"/>
        </a:defRPr>
      </a:lvl1pPr>
      <a:lvl2pPr algn="l" rtl="0" eaLnBrk="0" fontAlgn="base" hangingPunct="0">
        <a:spcBef>
          <a:spcPct val="0"/>
        </a:spcBef>
        <a:spcAft>
          <a:spcPct val="0"/>
        </a:spcAft>
        <a:defRPr sz="4400">
          <a:solidFill>
            <a:srgbClr val="4BC5B9"/>
          </a:solidFill>
          <a:latin typeface="Footlight MT Light" pitchFamily="18" charset="0"/>
          <a:ea typeface="华文新魏" pitchFamily="2" charset="-122"/>
          <a:cs typeface="华文新魏"/>
        </a:defRPr>
      </a:lvl2pPr>
      <a:lvl3pPr algn="l" rtl="0" eaLnBrk="0" fontAlgn="base" hangingPunct="0">
        <a:spcBef>
          <a:spcPct val="0"/>
        </a:spcBef>
        <a:spcAft>
          <a:spcPct val="0"/>
        </a:spcAft>
        <a:defRPr sz="4400">
          <a:solidFill>
            <a:srgbClr val="4BC5B9"/>
          </a:solidFill>
          <a:latin typeface="Footlight MT Light" pitchFamily="18" charset="0"/>
          <a:ea typeface="华文新魏" pitchFamily="2" charset="-122"/>
          <a:cs typeface="华文新魏"/>
        </a:defRPr>
      </a:lvl3pPr>
      <a:lvl4pPr algn="l" rtl="0" eaLnBrk="0" fontAlgn="base" hangingPunct="0">
        <a:spcBef>
          <a:spcPct val="0"/>
        </a:spcBef>
        <a:spcAft>
          <a:spcPct val="0"/>
        </a:spcAft>
        <a:defRPr sz="4400">
          <a:solidFill>
            <a:srgbClr val="4BC5B9"/>
          </a:solidFill>
          <a:latin typeface="Footlight MT Light" pitchFamily="18" charset="0"/>
          <a:ea typeface="华文新魏" pitchFamily="2" charset="-122"/>
          <a:cs typeface="华文新魏"/>
        </a:defRPr>
      </a:lvl4pPr>
      <a:lvl5pPr algn="l" rtl="0" eaLnBrk="0" fontAlgn="base" hangingPunct="0">
        <a:spcBef>
          <a:spcPct val="0"/>
        </a:spcBef>
        <a:spcAft>
          <a:spcPct val="0"/>
        </a:spcAft>
        <a:defRPr sz="4400">
          <a:solidFill>
            <a:srgbClr val="4BC5B9"/>
          </a:solidFill>
          <a:latin typeface="Footlight MT Light" pitchFamily="18" charset="0"/>
          <a:ea typeface="华文新魏" pitchFamily="2" charset="-122"/>
          <a:cs typeface="华文新魏"/>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0" fontAlgn="base" hangingPunct="0">
        <a:spcBef>
          <a:spcPct val="20000"/>
        </a:spcBef>
        <a:spcAft>
          <a:spcPct val="0"/>
        </a:spcAft>
        <a:buClr>
          <a:schemeClr val="tx2"/>
        </a:buClr>
        <a:buSzPct val="60000"/>
        <a:buFont typeface="Wingdings 2" pitchFamily="18" charset="2"/>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2" pitchFamily="18"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itchFamily="18"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60000"/>
        <a:buFont typeface="Wingdings 2" pitchFamily="18"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60000"/>
        <a:buFont typeface="Wingdings 2"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1" y="274638"/>
            <a:ext cx="10367433" cy="1143000"/>
          </a:xfrm>
          <a:prstGeom prst="rect">
            <a:avLst/>
          </a:prstGeom>
        </p:spPr>
        <p:txBody>
          <a:bodyPr vert="horz" rtlCol="0" anchor="ctr">
            <a:normAutofit/>
            <a:scene3d>
              <a:camera prst="orthographicFront"/>
              <a:lightRig rig="soft" dir="t"/>
            </a:scene3d>
            <a:sp3d prstMaterial="matte">
              <a:bevelT w="12700" h="12700"/>
            </a:sp3d>
          </a:bodyPr>
          <a:lstStyle/>
          <a:p>
            <a:r>
              <a:rPr lang="zh-CN" altLang="en-US"/>
              <a:t>单击此处编辑母版标题样式</a:t>
            </a:r>
            <a:endParaRPr lang="en-US"/>
          </a:p>
        </p:txBody>
      </p:sp>
      <p:sp>
        <p:nvSpPr>
          <p:cNvPr id="74755" name="文本占位符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pic>
        <p:nvPicPr>
          <p:cNvPr id="74756" name="Picture 30"/>
          <p:cNvPicPr>
            <a:picLocks noChangeAspect="1" noChangeArrowheads="1"/>
          </p:cNvPicPr>
          <p:nvPr userDrawn="1"/>
        </p:nvPicPr>
        <p:blipFill>
          <a:blip r:embed="rId12"/>
          <a:srcRect/>
          <a:stretch>
            <a:fillRect/>
          </a:stretch>
        </p:blipFill>
        <p:spPr bwMode="auto">
          <a:xfrm>
            <a:off x="11089218" y="115889"/>
            <a:ext cx="960967" cy="492125"/>
          </a:xfrm>
          <a:prstGeom prst="rect">
            <a:avLst/>
          </a:prstGeom>
          <a:solidFill>
            <a:schemeClr val="accent1"/>
          </a:solidFill>
          <a:ln w="3175">
            <a:solidFill>
              <a:schemeClr val="tx1"/>
            </a:solidFill>
            <a:miter lim="800000"/>
            <a:headEnd/>
            <a:tailEnd/>
          </a:ln>
        </p:spPr>
      </p:pic>
      <p:sp>
        <p:nvSpPr>
          <p:cNvPr id="2056" name="Rectangle 8"/>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smtClean="0">
                <a:latin typeface="Arial" charset="0"/>
                <a:ea typeface="宋体" pitchFamily="2" charset="-122"/>
              </a:defRPr>
            </a:lvl1pPr>
          </a:lstStyle>
          <a:p>
            <a:pPr fontAlgn="base">
              <a:spcBef>
                <a:spcPct val="0"/>
              </a:spcBef>
              <a:spcAft>
                <a:spcPct val="0"/>
              </a:spcAft>
              <a:defRPr/>
            </a:pPr>
            <a:r>
              <a:rPr lang="en-US" altLang="zh-CN">
                <a:solidFill>
                  <a:prstClr val="white"/>
                </a:solidFill>
              </a:rPr>
              <a:t>H.LI-Visiting Professor</a:t>
            </a:r>
          </a:p>
        </p:txBody>
      </p:sp>
      <p:sp>
        <p:nvSpPr>
          <p:cNvPr id="2057" name="Rectangle 9"/>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smtClean="0">
                <a:latin typeface="Arial" charset="0"/>
                <a:ea typeface="宋体" pitchFamily="2" charset="-122"/>
              </a:defRPr>
            </a:lvl1pPr>
          </a:lstStyle>
          <a:p>
            <a:pPr fontAlgn="base">
              <a:spcBef>
                <a:spcPct val="0"/>
              </a:spcBef>
              <a:spcAft>
                <a:spcPct val="0"/>
              </a:spcAft>
              <a:defRPr/>
            </a:pPr>
            <a:r>
              <a:rPr lang="en-US" altLang="zh-CN">
                <a:solidFill>
                  <a:prstClr val="white"/>
                </a:solidFill>
              </a:rPr>
              <a:t>USTC</a:t>
            </a:r>
          </a:p>
        </p:txBody>
      </p:sp>
      <p:sp>
        <p:nvSpPr>
          <p:cNvPr id="2058" name="Rectangle 10"/>
          <p:cNvSpPr>
            <a:spLocks noGrp="1" noChangeArrowheads="1"/>
          </p:cNvSpPr>
          <p:nvPr>
            <p:ph type="sldNum" sz="quarter" idx="4"/>
          </p:nvPr>
        </p:nvSpPr>
        <p:spPr bwMode="auto">
          <a:xfrm>
            <a:off x="8784167" y="638175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Arial" charset="0"/>
                <a:ea typeface="宋体" pitchFamily="2" charset="-122"/>
              </a:defRPr>
            </a:lvl1pPr>
          </a:lstStyle>
          <a:p>
            <a:pPr fontAlgn="base">
              <a:spcBef>
                <a:spcPct val="0"/>
              </a:spcBef>
              <a:spcAft>
                <a:spcPct val="0"/>
              </a:spcAft>
              <a:defRPr/>
            </a:pPr>
            <a:fld id="{66B76082-DEC8-4D00-955B-17781BF98D5D}" type="slidenum">
              <a:rPr lang="en-US" altLang="zh-CN">
                <a:solidFill>
                  <a:prstClr val="white"/>
                </a:solidFill>
              </a:rPr>
              <a:pPr fontAlgn="base">
                <a:spcBef>
                  <a:spcPct val="0"/>
                </a:spcBef>
                <a:spcAft>
                  <a:spcPct val="0"/>
                </a:spcAft>
                <a:defRPr/>
              </a:pPr>
              <a:t>‹#›</a:t>
            </a:fld>
            <a:endParaRPr lang="en-US" altLang="zh-CN">
              <a:solidFill>
                <a:prstClr val="white"/>
              </a:solidFill>
            </a:endParaRPr>
          </a:p>
        </p:txBody>
      </p:sp>
    </p:spTree>
    <p:extLst>
      <p:ext uri="{BB962C8B-B14F-4D97-AF65-F5344CB8AC3E}">
        <p14:creationId xmlns:p14="http://schemas.microsoft.com/office/powerpoint/2010/main" val="2097440288"/>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Lst>
  <p:hf hdr="0"/>
  <p:txStyles>
    <p:titleStyle>
      <a:lvl1pPr algn="l" rtl="0" eaLnBrk="0" fontAlgn="base" hangingPunct="0">
        <a:spcBef>
          <a:spcPct val="0"/>
        </a:spcBef>
        <a:spcAft>
          <a:spcPct val="0"/>
        </a:spcAft>
        <a:defRPr lang="zh-CN" altLang="en-US" sz="4400" kern="1200" spc="50" dirty="0">
          <a:ln w="12700">
            <a:noFill/>
            <a:prstDash val="solid"/>
          </a:ln>
          <a:solidFill>
            <a:srgbClr val="4BC5B9"/>
          </a:solidFill>
          <a:effectLst>
            <a:outerShdw blurRad="38100" dist="20320" dir="2700000" algn="tl" rotWithShape="0">
              <a:srgbClr val="000000">
                <a:alpha val="70000"/>
              </a:srgbClr>
            </a:outerShdw>
          </a:effectLst>
          <a:latin typeface="+mj-lt"/>
          <a:ea typeface="+mj-ea"/>
          <a:cs typeface="华文新魏"/>
        </a:defRPr>
      </a:lvl1pPr>
      <a:lvl2pPr algn="l" rtl="0" eaLnBrk="0" fontAlgn="base" hangingPunct="0">
        <a:spcBef>
          <a:spcPct val="0"/>
        </a:spcBef>
        <a:spcAft>
          <a:spcPct val="0"/>
        </a:spcAft>
        <a:defRPr sz="4400">
          <a:solidFill>
            <a:srgbClr val="4BC5B9"/>
          </a:solidFill>
          <a:latin typeface="Footlight MT Light" pitchFamily="18" charset="0"/>
          <a:ea typeface="华文新魏" pitchFamily="2" charset="-122"/>
          <a:cs typeface="华文新魏"/>
        </a:defRPr>
      </a:lvl2pPr>
      <a:lvl3pPr algn="l" rtl="0" eaLnBrk="0" fontAlgn="base" hangingPunct="0">
        <a:spcBef>
          <a:spcPct val="0"/>
        </a:spcBef>
        <a:spcAft>
          <a:spcPct val="0"/>
        </a:spcAft>
        <a:defRPr sz="4400">
          <a:solidFill>
            <a:srgbClr val="4BC5B9"/>
          </a:solidFill>
          <a:latin typeface="Footlight MT Light" pitchFamily="18" charset="0"/>
          <a:ea typeface="华文新魏" pitchFamily="2" charset="-122"/>
          <a:cs typeface="华文新魏"/>
        </a:defRPr>
      </a:lvl3pPr>
      <a:lvl4pPr algn="l" rtl="0" eaLnBrk="0" fontAlgn="base" hangingPunct="0">
        <a:spcBef>
          <a:spcPct val="0"/>
        </a:spcBef>
        <a:spcAft>
          <a:spcPct val="0"/>
        </a:spcAft>
        <a:defRPr sz="4400">
          <a:solidFill>
            <a:srgbClr val="4BC5B9"/>
          </a:solidFill>
          <a:latin typeface="Footlight MT Light" pitchFamily="18" charset="0"/>
          <a:ea typeface="华文新魏" pitchFamily="2" charset="-122"/>
          <a:cs typeface="华文新魏"/>
        </a:defRPr>
      </a:lvl4pPr>
      <a:lvl5pPr algn="l" rtl="0" eaLnBrk="0" fontAlgn="base" hangingPunct="0">
        <a:spcBef>
          <a:spcPct val="0"/>
        </a:spcBef>
        <a:spcAft>
          <a:spcPct val="0"/>
        </a:spcAft>
        <a:defRPr sz="4400">
          <a:solidFill>
            <a:srgbClr val="4BC5B9"/>
          </a:solidFill>
          <a:latin typeface="Footlight MT Light" pitchFamily="18" charset="0"/>
          <a:ea typeface="华文新魏" pitchFamily="2" charset="-122"/>
          <a:cs typeface="华文新魏"/>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0" fontAlgn="base" hangingPunct="0">
        <a:spcBef>
          <a:spcPct val="20000"/>
        </a:spcBef>
        <a:spcAft>
          <a:spcPct val="0"/>
        </a:spcAft>
        <a:buClr>
          <a:schemeClr val="tx2"/>
        </a:buClr>
        <a:buSzPct val="60000"/>
        <a:buFont typeface="Wingdings 2" pitchFamily="18" charset="2"/>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2" pitchFamily="18"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itchFamily="18"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60000"/>
        <a:buFont typeface="Wingdings 2" pitchFamily="18"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60000"/>
        <a:buFont typeface="Wingdings 2"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457200"/>
            <a:r>
              <a:rPr lang="en-US" altLang="zh-CN" dirty="0">
                <a:solidFill>
                  <a:prstClr val="black">
                    <a:tint val="75000"/>
                  </a:prstClr>
                </a:solidFill>
              </a:rPr>
              <a:t>*0/*8/20*5</a:t>
            </a:r>
            <a:endParaRPr lang="en-US" dirty="0">
              <a:solidFill>
                <a:prstClr val="black">
                  <a:tint val="75000"/>
                </a:prstClr>
              </a:solidFill>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defTabSz="457200"/>
            <a:fld id="{D57F1E4F-1CFF-5643-939E-217C01CDF565}" type="slidenum">
              <a:rPr lang="en-US" smtClean="0"/>
              <a:pPr defTabSz="457200"/>
              <a:t>‹#›</a:t>
            </a:fld>
            <a:endParaRPr lang="en-US" dirty="0"/>
          </a:p>
        </p:txBody>
      </p:sp>
    </p:spTree>
    <p:extLst>
      <p:ext uri="{BB962C8B-B14F-4D97-AF65-F5344CB8AC3E}">
        <p14:creationId xmlns:p14="http://schemas.microsoft.com/office/powerpoint/2010/main" val="623241419"/>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457200"/>
            <a:r>
              <a:rPr lang="en-US" altLang="zh-CN" dirty="0">
                <a:solidFill>
                  <a:prstClr val="black">
                    <a:tint val="75000"/>
                  </a:prstClr>
                </a:solidFill>
              </a:rPr>
              <a:t>*0/*8/20*5</a:t>
            </a:r>
            <a:endParaRPr lang="en-US" dirty="0">
              <a:solidFill>
                <a:prstClr val="black">
                  <a:tint val="75000"/>
                </a:prstClr>
              </a:solidFill>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457200"/>
            <a:r>
              <a:rPr lang="en-US" altLang="zh-CN">
                <a:solidFill>
                  <a:prstClr val="black">
                    <a:tint val="75000"/>
                  </a:prstClr>
                </a:solidFill>
              </a:rPr>
              <a:t>University of Chinese Academy of Sciences</a:t>
            </a:r>
            <a:endParaRPr lang="en-US" dirty="0">
              <a:solidFill>
                <a:prstClr val="black">
                  <a:tint val="75000"/>
                </a:prstClr>
              </a:solidFill>
            </a:endParaRP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defTabSz="457200"/>
            <a:fld id="{D57F1E4F-1CFF-5643-939E-217C01CDF565}" type="slidenum">
              <a:rPr lang="en-US" smtClean="0"/>
              <a:pPr defTabSz="457200"/>
              <a:t>‹#›</a:t>
            </a:fld>
            <a:endParaRPr lang="en-US" dirty="0"/>
          </a:p>
        </p:txBody>
      </p:sp>
    </p:spTree>
    <p:extLst>
      <p:ext uri="{BB962C8B-B14F-4D97-AF65-F5344CB8AC3E}">
        <p14:creationId xmlns:p14="http://schemas.microsoft.com/office/powerpoint/2010/main" val="2738009068"/>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1.bin"/><Relationship Id="rId3" Type="http://schemas.microsoft.com/office/2007/relationships/hdphoto" Target="../media/hdphoto1.wdp"/><Relationship Id="rId7" Type="http://schemas.openxmlformats.org/officeDocument/2006/relationships/image" Target="../media/image8.emf"/><Relationship Id="rId2" Type="http://schemas.openxmlformats.org/officeDocument/2006/relationships/image" Target="../media/image5.png"/><Relationship Id="rId1" Type="http://schemas.openxmlformats.org/officeDocument/2006/relationships/slideLayout" Target="../slideLayouts/slideLayout42.xml"/><Relationship Id="rId6" Type="http://schemas.openxmlformats.org/officeDocument/2006/relationships/image" Target="../media/image7.jpeg"/><Relationship Id="rId11" Type="http://schemas.openxmlformats.org/officeDocument/2006/relationships/image" Target="../media/image11.jpg"/><Relationship Id="rId5" Type="http://schemas.microsoft.com/office/2007/relationships/hdphoto" Target="../media/hdphoto2.wdp"/><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wmf"/></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8.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0.png"/><Relationship Id="rId1" Type="http://schemas.openxmlformats.org/officeDocument/2006/relationships/slideLayout" Target="../slideLayouts/slideLayout43.xml"/><Relationship Id="rId5" Type="http://schemas.openxmlformats.org/officeDocument/2006/relationships/image" Target="../media/image9.w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0.png"/><Relationship Id="rId1" Type="http://schemas.openxmlformats.org/officeDocument/2006/relationships/slideLayout" Target="../slideLayouts/slideLayout27.xml"/><Relationship Id="rId5" Type="http://schemas.openxmlformats.org/officeDocument/2006/relationships/image" Target="../media/image9.wmf"/><Relationship Id="rId4" Type="http://schemas.openxmlformats.org/officeDocument/2006/relationships/oleObject" Target="../embeddings/oleObject3.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emf"/><Relationship Id="rId1" Type="http://schemas.openxmlformats.org/officeDocument/2006/relationships/slideLayout" Target="../slideLayouts/slideLayout27.xml"/><Relationship Id="rId4" Type="http://schemas.openxmlformats.org/officeDocument/2006/relationships/image" Target="../media/image8.emf"/></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6.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8.emf"/><Relationship Id="rId1" Type="http://schemas.openxmlformats.org/officeDocument/2006/relationships/slideLayout" Target="../slideLayouts/slideLayout27.xml"/><Relationship Id="rId4" Type="http://schemas.openxmlformats.org/officeDocument/2006/relationships/image" Target="../media/image9.wmf"/></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8.emf"/></Relationships>
</file>

<file path=ppt/slides/_rels/slide45.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10.pn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5.bin"/><Relationship Id="rId3" Type="http://schemas.microsoft.com/office/2007/relationships/hdphoto" Target="../media/hdphoto1.wdp"/><Relationship Id="rId7" Type="http://schemas.openxmlformats.org/officeDocument/2006/relationships/image" Target="../media/image8.emf"/><Relationship Id="rId2" Type="http://schemas.openxmlformats.org/officeDocument/2006/relationships/image" Target="../media/image45.png"/><Relationship Id="rId1" Type="http://schemas.openxmlformats.org/officeDocument/2006/relationships/slideLayout" Target="../slideLayouts/slideLayout27.xml"/><Relationship Id="rId6" Type="http://schemas.openxmlformats.org/officeDocument/2006/relationships/image" Target="../media/image46.jpg"/><Relationship Id="rId5" Type="http://schemas.microsoft.com/office/2007/relationships/hdphoto" Target="../media/hdphoto2.wdp"/><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wmf"/></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8.emf"/><Relationship Id="rId1" Type="http://schemas.openxmlformats.org/officeDocument/2006/relationships/slideLayout" Target="../slideLayouts/slideLayout27.xml"/><Relationship Id="rId6" Type="http://schemas.openxmlformats.org/officeDocument/2006/relationships/comments" Target="../comments/comment1.xml"/><Relationship Id="rId5" Type="http://schemas.openxmlformats.org/officeDocument/2006/relationships/image" Target="../media/image48.jpeg"/><Relationship Id="rId4" Type="http://schemas.openxmlformats.org/officeDocument/2006/relationships/image" Target="../media/image9.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hyperlink" Target="http://www.kdd.org/curriculum/index.html" TargetMode="External"/><Relationship Id="rId2" Type="http://schemas.openxmlformats.org/officeDocument/2006/relationships/notesSlide" Target="../notesSlides/notesSlide1.xml"/><Relationship Id="rId1" Type="http://schemas.openxmlformats.org/officeDocument/2006/relationships/slideLayout" Target="../slideLayouts/slideLayout38.xml"/><Relationship Id="rId5" Type="http://schemas.openxmlformats.org/officeDocument/2006/relationships/hyperlink" Target="https://en.wikipedia.org/wiki/SIGKDD" TargetMode="External"/><Relationship Id="rId4" Type="http://schemas.openxmlformats.org/officeDocument/2006/relationships/hyperlink" Target="https://en.wikipedia.org/wiki/Association_for_Computing_Machinery"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0.xml"/><Relationship Id="rId1" Type="http://schemas.openxmlformats.org/officeDocument/2006/relationships/slideLayout" Target="../slideLayouts/slideLayout42.xml"/><Relationship Id="rId5" Type="http://schemas.openxmlformats.org/officeDocument/2006/relationships/image" Target="../media/image55.png"/><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2" Type="http://schemas.openxmlformats.org/officeDocument/2006/relationships/hyperlink" Target="https://link.zhihu.com/?target=http://www.csdn.net/article/2014-04-14/2819294-Cloud-BigData" TargetMode="Externa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3665853" y="1505609"/>
            <a:ext cx="7250120" cy="3846781"/>
            <a:chOff x="2392437" y="1254787"/>
            <a:chExt cx="7802441" cy="4823807"/>
          </a:xfrm>
        </p:grpSpPr>
        <p:grpSp>
          <p:nvGrpSpPr>
            <p:cNvPr id="24" name="组合 23"/>
            <p:cNvGrpSpPr/>
            <p:nvPr/>
          </p:nvGrpSpPr>
          <p:grpSpPr>
            <a:xfrm>
              <a:off x="3379238" y="3421767"/>
              <a:ext cx="2168213" cy="2656827"/>
              <a:chOff x="521207" y="3531816"/>
              <a:chExt cx="3326858" cy="3797595"/>
            </a:xfrm>
          </p:grpSpPr>
          <p:pic>
            <p:nvPicPr>
              <p:cNvPr id="36" name="图片 35"/>
              <p:cNvPicPr>
                <a:picLocks noChangeAspect="1"/>
              </p:cNvPicPr>
              <p:nvPr/>
            </p:nvPicPr>
            <p:blipFill rotWithShape="1">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colorTemperature colorTemp="5300"/>
                        </a14:imgEffect>
                        <a14:imgEffect>
                          <a14:saturation sat="400000"/>
                        </a14:imgEffect>
                      </a14:imgLayer>
                    </a14:imgProps>
                  </a:ext>
                  <a:ext uri="{28A0092B-C50C-407E-A947-70E740481C1C}">
                    <a14:useLocalDpi xmlns:a14="http://schemas.microsoft.com/office/drawing/2010/main" val="0"/>
                  </a:ext>
                </a:extLst>
              </a:blip>
              <a:srcRect l="329" t="12699" r="32237" b="4127"/>
              <a:stretch/>
            </p:blipFill>
            <p:spPr>
              <a:xfrm>
                <a:off x="521207" y="3875315"/>
                <a:ext cx="2767361" cy="2652618"/>
              </a:xfrm>
              <a:prstGeom prst="rect">
                <a:avLst/>
              </a:prstGeom>
              <a:ln w="34925">
                <a:solidFill>
                  <a:schemeClr val="bg1"/>
                </a:solidFill>
              </a:ln>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pic>
            <p:nvPicPr>
              <p:cNvPr id="37" name="图片 36"/>
              <p:cNvPicPr>
                <a:picLocks noChangeAspect="1"/>
              </p:cNvPicPr>
              <p:nvPr/>
            </p:nvPicPr>
            <p:blipFill rotWithShape="1">
              <a:blip r:embed="rId4" cstate="print">
                <a:duotone>
                  <a:prstClr val="black"/>
                  <a:srgbClr val="D9C3A5">
                    <a:tint val="50000"/>
                    <a:satMod val="180000"/>
                  </a:srgbClr>
                </a:duotone>
                <a:extLst>
                  <a:ext uri="{BEBA8EAE-BF5A-486C-A8C5-ECC9F3942E4B}">
                    <a14:imgProps xmlns:a14="http://schemas.microsoft.com/office/drawing/2010/main">
                      <a14:imgLayer r:embed="rId5">
                        <a14:imgEffect>
                          <a14:saturation sat="124000"/>
                        </a14:imgEffect>
                      </a14:imgLayer>
                    </a14:imgProps>
                  </a:ext>
                  <a:ext uri="{28A0092B-C50C-407E-A947-70E740481C1C}">
                    <a14:useLocalDpi xmlns:a14="http://schemas.microsoft.com/office/drawing/2010/main" val="0"/>
                  </a:ext>
                </a:extLst>
              </a:blip>
              <a:srcRect l="1192" t="6717"/>
              <a:stretch/>
            </p:blipFill>
            <p:spPr>
              <a:xfrm>
                <a:off x="1155808" y="4207674"/>
                <a:ext cx="2692257" cy="2145219"/>
              </a:xfrm>
              <a:prstGeom prst="rect">
                <a:avLst/>
              </a:prstGeom>
              <a:ln w="34925">
                <a:solidFill>
                  <a:schemeClr val="bg1"/>
                </a:solidFill>
              </a:ln>
              <a:effectLst/>
              <a:scene3d>
                <a:camera prst="perspectiveFront" fov="2700000">
                  <a:rot lat="20376000" lon="1938000" rev="20112001"/>
                </a:camera>
                <a:lightRig rig="soft" dir="t">
                  <a:rot lat="0" lon="0" rev="0"/>
                </a:lightRig>
              </a:scene3d>
              <a:sp3d prstMaterial="translucentPowder">
                <a:bevelT w="203200" h="50800" prst="softRound"/>
              </a:sp3d>
            </p:spPr>
          </p:pic>
          <p:pic>
            <p:nvPicPr>
              <p:cNvPr id="38" name="图片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39268">
                <a:off x="805080" y="3531816"/>
                <a:ext cx="3000369" cy="3797595"/>
              </a:xfrm>
              <a:prstGeom prst="rect">
                <a:avLst/>
              </a:prstGeom>
              <a:ln w="34925">
                <a:solidFill>
                  <a:schemeClr val="bg1"/>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grpSp>
        <p:pic>
          <p:nvPicPr>
            <p:cNvPr id="26" name="Picture 5"/>
            <p:cNvPicPr>
              <a:picLocks noChangeAspect="1" noChangeArrowheads="1"/>
            </p:cNvPicPr>
            <p:nvPr/>
          </p:nvPicPr>
          <p:blipFill>
            <a:blip r:embed="rId7"/>
            <a:srcRect/>
            <a:stretch>
              <a:fillRect/>
            </a:stretch>
          </p:blipFill>
          <p:spPr bwMode="auto">
            <a:xfrm>
              <a:off x="6241777" y="2003866"/>
              <a:ext cx="2495274" cy="1636470"/>
            </a:xfrm>
            <a:prstGeom prst="rect">
              <a:avLst/>
            </a:prstGeom>
            <a:solidFill>
              <a:srgbClr val="000000">
                <a:lumMod val="50000"/>
                <a:alpha val="42000"/>
              </a:srgbClr>
            </a:solidFill>
            <a:ln w="9525">
              <a:solidFill>
                <a:schemeClr val="bg1"/>
              </a:solidFill>
              <a:miter lim="800000"/>
              <a:headEnd/>
              <a:tailEnd/>
            </a:ln>
            <a:effectLst>
              <a:glow rad="2286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aphicFrame>
          <p:nvGraphicFramePr>
            <p:cNvPr id="27" name="Object 6"/>
            <p:cNvGraphicFramePr>
              <a:graphicFrameLocks noChangeAspect="1"/>
            </p:cNvGraphicFramePr>
            <p:nvPr>
              <p:extLst>
                <p:ext uri="{D42A27DB-BD31-4B8C-83A1-F6EECF244321}">
                  <p14:modId xmlns:p14="http://schemas.microsoft.com/office/powerpoint/2010/main" val="1751002463"/>
                </p:ext>
              </p:extLst>
            </p:nvPr>
          </p:nvGraphicFramePr>
          <p:xfrm>
            <a:off x="3332393" y="1875526"/>
            <a:ext cx="2010264" cy="2019076"/>
          </p:xfrm>
          <a:graphic>
            <a:graphicData uri="http://schemas.openxmlformats.org/presentationml/2006/ole">
              <mc:AlternateContent xmlns:mc="http://schemas.openxmlformats.org/markup-compatibility/2006">
                <mc:Choice xmlns:v="urn:schemas-microsoft-com:vml" Requires="v">
                  <p:oleObj name="Picture" r:id="rId8" imgW="3669840" imgH="5132880" progId="Word.Picture.8">
                    <p:embed/>
                  </p:oleObj>
                </mc:Choice>
                <mc:Fallback>
                  <p:oleObj name="Picture" r:id="rId8" imgW="3669840" imgH="5132880" progId="Word.Picture.8">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32393" y="1875526"/>
                          <a:ext cx="2010264" cy="2019076"/>
                        </a:xfrm>
                        <a:prstGeom prst="rect">
                          <a:avLst/>
                        </a:prstGeom>
                        <a:solidFill>
                          <a:schemeClr val="accent2">
                            <a:lumMod val="50000"/>
                            <a:alpha val="48000"/>
                          </a:schemeClr>
                        </a:solidFill>
                        <a:ln w="9525">
                          <a:solidFill>
                            <a:schemeClr val="bg1">
                              <a:lumMod val="85000"/>
                            </a:schemeClr>
                          </a:solidFill>
                          <a:miter lim="800000"/>
                          <a:headEnd/>
                          <a:tailEnd/>
                        </a:ln>
                      </p:spPr>
                    </p:pic>
                  </p:oleObj>
                </mc:Fallback>
              </mc:AlternateContent>
            </a:graphicData>
          </a:graphic>
        </p:graphicFrame>
        <p:pic>
          <p:nvPicPr>
            <p:cNvPr id="28" name="图片 27"/>
            <p:cNvPicPr>
              <a:picLocks noChangeAspect="1"/>
            </p:cNvPicPr>
            <p:nvPr/>
          </p:nvPicPr>
          <p:blipFill>
            <a:blip r:embed="rId10"/>
            <a:stretch>
              <a:fillRect/>
            </a:stretch>
          </p:blipFill>
          <p:spPr>
            <a:xfrm>
              <a:off x="5660057" y="3838352"/>
              <a:ext cx="3076994" cy="2007335"/>
            </a:xfrm>
            <a:prstGeom prst="rect">
              <a:avLst/>
            </a:prstGeom>
            <a:ln w="38100" cap="sq">
              <a:solidFill>
                <a:schemeClr val="bg1"/>
              </a:solidFill>
              <a:prstDash val="solid"/>
              <a:miter lim="800000"/>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29" name="上弧形箭头 28"/>
            <p:cNvSpPr/>
            <p:nvPr/>
          </p:nvSpPr>
          <p:spPr>
            <a:xfrm rot="16200000">
              <a:off x="2335295" y="3210623"/>
              <a:ext cx="1532927" cy="314285"/>
            </a:xfrm>
            <a:prstGeom prst="curvedDownArrow">
              <a:avLst/>
            </a:prstGeom>
            <a:solidFill>
              <a:srgbClr val="FF7C8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0" name="上弧形箭头 29"/>
            <p:cNvSpPr/>
            <p:nvPr/>
          </p:nvSpPr>
          <p:spPr>
            <a:xfrm rot="5023885">
              <a:off x="8256507" y="3368006"/>
              <a:ext cx="1579589" cy="329053"/>
            </a:xfrm>
            <a:prstGeom prst="curvedDownArrow">
              <a:avLst/>
            </a:prstGeom>
            <a:solidFill>
              <a:srgbClr val="FF7C8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上弧形箭头 30"/>
            <p:cNvSpPr/>
            <p:nvPr/>
          </p:nvSpPr>
          <p:spPr>
            <a:xfrm rot="213388">
              <a:off x="5186078" y="2080160"/>
              <a:ext cx="1366083" cy="400887"/>
            </a:xfrm>
            <a:prstGeom prst="curvedDownArrow">
              <a:avLst/>
            </a:prstGeom>
            <a:solidFill>
              <a:srgbClr val="FF7C8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矩形 31"/>
            <p:cNvSpPr/>
            <p:nvPr/>
          </p:nvSpPr>
          <p:spPr>
            <a:xfrm>
              <a:off x="8802423" y="3164335"/>
              <a:ext cx="1392455" cy="646331"/>
            </a:xfrm>
            <a:prstGeom prst="rect">
              <a:avLst/>
            </a:prstGeom>
            <a:ln>
              <a:noFill/>
            </a:ln>
          </p:spPr>
          <p:txBody>
            <a:bodyPr wrap="square">
              <a:spAutoFit/>
            </a:bodyPr>
            <a:lstStyle/>
            <a:p>
              <a:pPr algn="ctr">
                <a:spcAft>
                  <a:spcPts val="0"/>
                </a:spcAft>
              </a:pPr>
              <a:r>
                <a:rPr lang="en-US" altLang="zh-CN" b="1" kern="100" dirty="0">
                  <a:solidFill>
                    <a:schemeClr val="bg1"/>
                  </a:solidFill>
                  <a:latin typeface="Arial Narrow" panose="020B0606020202030204" pitchFamily="34" charset="0"/>
                  <a:ea typeface="宋体" panose="02010600030101010101" pitchFamily="2" charset="-122"/>
                  <a:cs typeface="Times New Roman" panose="02020603050405020304" pitchFamily="18" charset="0"/>
                </a:rPr>
                <a:t>Architecture</a:t>
              </a:r>
            </a:p>
            <a:p>
              <a:pPr algn="ctr">
                <a:spcAft>
                  <a:spcPts val="0"/>
                </a:spcAft>
              </a:pPr>
              <a:r>
                <a:rPr lang="en-US" altLang="zh-CN" b="1" kern="100" dirty="0">
                  <a:solidFill>
                    <a:schemeClr val="bg1"/>
                  </a:solidFill>
                  <a:latin typeface="Arial Narrow" panose="020B0606020202030204" pitchFamily="34" charset="0"/>
                  <a:ea typeface="宋体" panose="02010600030101010101" pitchFamily="2" charset="-122"/>
                  <a:cs typeface="Times New Roman" panose="02020603050405020304" pitchFamily="18" charset="0"/>
                </a:rPr>
                <a:t>Implantation </a:t>
              </a:r>
              <a:endParaRPr lang="zh-CN" altLang="en-US" b="1" dirty="0">
                <a:solidFill>
                  <a:schemeClr val="bg1"/>
                </a:solidFill>
              </a:endParaRPr>
            </a:p>
          </p:txBody>
        </p:sp>
        <p:sp>
          <p:nvSpPr>
            <p:cNvPr id="33" name="矩形 32"/>
            <p:cNvSpPr/>
            <p:nvPr/>
          </p:nvSpPr>
          <p:spPr>
            <a:xfrm>
              <a:off x="2392437" y="3080354"/>
              <a:ext cx="847481" cy="452178"/>
            </a:xfrm>
            <a:prstGeom prst="rect">
              <a:avLst/>
            </a:prstGeom>
            <a:ln>
              <a:noFill/>
            </a:ln>
          </p:spPr>
          <p:txBody>
            <a:bodyPr wrap="none">
              <a:spAutoFit/>
            </a:bodyPr>
            <a:lstStyle/>
            <a:p>
              <a:pPr algn="r"/>
              <a:r>
                <a:rPr lang="en-US" altLang="zh-CN" b="1" kern="100" dirty="0">
                  <a:solidFill>
                    <a:schemeClr val="bg1"/>
                  </a:solidFill>
                  <a:latin typeface="Arial Narrow" panose="020B0606020202030204" pitchFamily="34" charset="0"/>
                  <a:ea typeface="宋体" panose="02010600030101010101" pitchFamily="2" charset="-122"/>
                  <a:cs typeface="Times New Roman" panose="02020603050405020304" pitchFamily="18" charset="0"/>
                </a:rPr>
                <a:t>Architecture</a:t>
              </a:r>
            </a:p>
            <a:p>
              <a:pPr algn="r"/>
              <a:r>
                <a:rPr lang="en-US" altLang="zh-CN" b="1" kern="100" dirty="0">
                  <a:solidFill>
                    <a:schemeClr val="bg1"/>
                  </a:solidFill>
                  <a:latin typeface="Arial Narrow" panose="020B0606020202030204" pitchFamily="34" charset="0"/>
                  <a:ea typeface="宋体" panose="02010600030101010101" pitchFamily="2" charset="-122"/>
                  <a:cs typeface="Times New Roman" panose="02020603050405020304" pitchFamily="18" charset="0"/>
                </a:rPr>
                <a:t>Recovery</a:t>
              </a:r>
              <a:r>
                <a:rPr lang="zh-CN" altLang="en-US" b="1" kern="100" dirty="0">
                  <a:solidFill>
                    <a:schemeClr val="bg1"/>
                  </a:solidFill>
                  <a:latin typeface="Arial Narrow" panose="020B0606020202030204" pitchFamily="34" charset="0"/>
                  <a:ea typeface="宋体" panose="02010600030101010101" pitchFamily="2" charset="-122"/>
                  <a:cs typeface="Times New Roman" panose="02020603050405020304" pitchFamily="18" charset="0"/>
                </a:rPr>
                <a:t> </a:t>
              </a:r>
              <a:endParaRPr lang="zh-CN" altLang="en-US" b="1" dirty="0">
                <a:solidFill>
                  <a:schemeClr val="bg1"/>
                </a:solidFill>
              </a:endParaRPr>
            </a:p>
          </p:txBody>
        </p:sp>
        <p:sp>
          <p:nvSpPr>
            <p:cNvPr id="34" name="矩形 33"/>
            <p:cNvSpPr/>
            <p:nvPr/>
          </p:nvSpPr>
          <p:spPr>
            <a:xfrm>
              <a:off x="4987319" y="1254787"/>
              <a:ext cx="1562479" cy="646331"/>
            </a:xfrm>
            <a:prstGeom prst="rect">
              <a:avLst/>
            </a:prstGeom>
            <a:ln>
              <a:noFill/>
            </a:ln>
          </p:spPr>
          <p:txBody>
            <a:bodyPr wrap="none">
              <a:spAutoFit/>
            </a:bodyPr>
            <a:lstStyle/>
            <a:p>
              <a:pPr algn="ctr">
                <a:spcAft>
                  <a:spcPts val="0"/>
                </a:spcAft>
              </a:pPr>
              <a:r>
                <a:rPr lang="en-US" altLang="zh-CN" b="1" kern="100" dirty="0">
                  <a:solidFill>
                    <a:schemeClr val="bg1"/>
                  </a:solidFill>
                  <a:latin typeface="Arial Narrow" panose="020B0606020202030204" pitchFamily="34" charset="0"/>
                  <a:ea typeface="宋体" panose="02010600030101010101" pitchFamily="2" charset="-122"/>
                  <a:cs typeface="Times New Roman" panose="02020603050405020304" pitchFamily="18" charset="0"/>
                </a:rPr>
                <a:t>Architecture</a:t>
              </a:r>
            </a:p>
            <a:p>
              <a:pPr algn="ctr">
                <a:spcAft>
                  <a:spcPts val="0"/>
                </a:spcAft>
              </a:pPr>
              <a:r>
                <a:rPr lang="en-US" altLang="zh-CN" b="1" kern="100" dirty="0">
                  <a:solidFill>
                    <a:schemeClr val="bg1"/>
                  </a:solidFill>
                  <a:latin typeface="Arial Narrow" panose="020B0606020202030204" pitchFamily="34" charset="0"/>
                  <a:ea typeface="宋体" panose="02010600030101010101" pitchFamily="2" charset="-122"/>
                  <a:cs typeface="Times New Roman" panose="02020603050405020304" pitchFamily="18" charset="0"/>
                </a:rPr>
                <a:t>Transformation</a:t>
              </a:r>
              <a:endParaRPr lang="zh-CN" altLang="zh-CN" b="1" kern="100" dirty="0">
                <a:solidFill>
                  <a:schemeClr val="bg1"/>
                </a:solidFill>
                <a:latin typeface="Arial Narrow" panose="020B0606020202030204" pitchFamily="34" charset="0"/>
                <a:ea typeface="宋体" panose="02010600030101010101" pitchFamily="2" charset="-122"/>
                <a:cs typeface="Times New Roman" panose="02020603050405020304" pitchFamily="18" charset="0"/>
              </a:endParaRPr>
            </a:p>
          </p:txBody>
        </p:sp>
        <p:sp>
          <p:nvSpPr>
            <p:cNvPr id="35" name="上下箭头 34"/>
            <p:cNvSpPr/>
            <p:nvPr/>
          </p:nvSpPr>
          <p:spPr>
            <a:xfrm>
              <a:off x="5241561" y="4492780"/>
              <a:ext cx="1167817" cy="213458"/>
            </a:xfrm>
            <a:prstGeom prst="upDownArrow">
              <a:avLst/>
            </a:prstGeom>
            <a:solidFill>
              <a:srgbClr val="FF7C8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标题 39"/>
          <p:cNvSpPr>
            <a:spLocks noGrp="1"/>
          </p:cNvSpPr>
          <p:nvPr>
            <p:ph type="title"/>
          </p:nvPr>
        </p:nvSpPr>
        <p:spPr>
          <a:xfrm>
            <a:off x="2111756" y="398797"/>
            <a:ext cx="9906394" cy="1297663"/>
          </a:xfrm>
        </p:spPr>
        <p:txBody>
          <a:bodyPr>
            <a:noAutofit/>
          </a:bodyPr>
          <a:lstStyle/>
          <a:p>
            <a:pPr algn="ctr"/>
            <a:r>
              <a:rPr lang="en-US" altLang="zh-CN" sz="5400" b="1" dirty="0">
                <a:solidFill>
                  <a:srgbClr val="7030A0"/>
                </a:solidFill>
                <a:effectLst>
                  <a:outerShdw blurRad="38100" dist="38100" dir="2700000" algn="tl">
                    <a:srgbClr val="000000">
                      <a:alpha val="43137"/>
                    </a:srgbClr>
                  </a:outerShdw>
                </a:effectLst>
                <a:latin typeface="Arial Narrow" panose="020B0606020202030204" pitchFamily="34" charset="0"/>
              </a:rPr>
              <a:t>Automatic  </a:t>
            </a:r>
            <a:r>
              <a:rPr lang="en-US" sz="5400" b="1" dirty="0">
                <a:solidFill>
                  <a:srgbClr val="7030A0"/>
                </a:solidFill>
                <a:effectLst>
                  <a:outerShdw blurRad="38100" dist="38100" dir="2700000" algn="tl">
                    <a:srgbClr val="000000">
                      <a:alpha val="43137"/>
                    </a:srgbClr>
                  </a:outerShdw>
                </a:effectLst>
                <a:latin typeface="Arial Narrow" panose="020B0606020202030204" pitchFamily="34" charset="0"/>
              </a:rPr>
              <a:t>Software</a:t>
            </a:r>
            <a:r>
              <a:rPr lang="en-US" sz="4800" b="1" dirty="0">
                <a:solidFill>
                  <a:srgbClr val="7030A0"/>
                </a:solidFill>
                <a:effectLst>
                  <a:outerShdw blurRad="38100" dist="38100" dir="2700000" algn="tl">
                    <a:srgbClr val="000000">
                      <a:alpha val="43137"/>
                    </a:srgbClr>
                  </a:outerShdw>
                </a:effectLst>
                <a:latin typeface="Arial Narrow" panose="020B0606020202030204" pitchFamily="34" charset="0"/>
              </a:rPr>
              <a:t> Re-architecture</a:t>
            </a:r>
          </a:p>
        </p:txBody>
      </p:sp>
      <p:pic>
        <p:nvPicPr>
          <p:cNvPr id="3" name="Picture 2">
            <a:extLst>
              <a:ext uri="{FF2B5EF4-FFF2-40B4-BE49-F238E27FC236}">
                <a16:creationId xmlns:a16="http://schemas.microsoft.com/office/drawing/2014/main" id="{79A644F5-1303-2752-0992-314D2CDA2C7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7495"/>
            <a:ext cx="2198381" cy="6857999"/>
          </a:xfrm>
          <a:prstGeom prst="rect">
            <a:avLst/>
          </a:prstGeom>
        </p:spPr>
      </p:pic>
      <p:sp>
        <p:nvSpPr>
          <p:cNvPr id="2" name="TextBox 1">
            <a:extLst>
              <a:ext uri="{FF2B5EF4-FFF2-40B4-BE49-F238E27FC236}">
                <a16:creationId xmlns:a16="http://schemas.microsoft.com/office/drawing/2014/main" id="{AF43D9E4-1500-1ED3-C616-ABDB8CAB7DFA}"/>
              </a:ext>
            </a:extLst>
          </p:cNvPr>
          <p:cNvSpPr txBox="1"/>
          <p:nvPr/>
        </p:nvSpPr>
        <p:spPr>
          <a:xfrm>
            <a:off x="2330824" y="5939120"/>
            <a:ext cx="9334865" cy="646331"/>
          </a:xfrm>
          <a:prstGeom prst="rect">
            <a:avLst/>
          </a:prstGeom>
          <a:solidFill>
            <a:schemeClr val="accent6">
              <a:lumMod val="75000"/>
            </a:schemeClr>
          </a:solidFill>
          <a:ln w="38100">
            <a:solidFill>
              <a:srgbClr val="7030A0"/>
            </a:solidFill>
          </a:ln>
        </p:spPr>
        <p:txBody>
          <a:bodyPr wrap="square" rtlCol="0">
            <a:spAutoFit/>
          </a:bodyPr>
          <a:lstStyle/>
          <a:p>
            <a:r>
              <a:rPr lang="en-GB" sz="1800" dirty="0">
                <a:solidFill>
                  <a:schemeClr val="bg1"/>
                </a:solidFill>
                <a:effectLst/>
                <a:latin typeface="Times New Roman" panose="02020603050405020304" pitchFamily="18" charset="0"/>
                <a:ea typeface="SimSun" panose="02010600030101010101" pitchFamily="2" charset="-122"/>
              </a:rPr>
              <a:t>H. Li, “Large-Scale Software Reuse &amp; Large Complex System Re-Architecting,” Professional Lecture Series at Graduate School of  Chinese Academy of  Sciences, Beijing, China,2009.</a:t>
            </a:r>
          </a:p>
        </p:txBody>
      </p:sp>
    </p:spTree>
    <p:extLst>
      <p:ext uri="{BB962C8B-B14F-4D97-AF65-F5344CB8AC3E}">
        <p14:creationId xmlns:p14="http://schemas.microsoft.com/office/powerpoint/2010/main" val="585765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11403" y="439748"/>
            <a:ext cx="7245547" cy="667661"/>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tx1"/>
                </a:solidFill>
              </a:rPr>
              <a:t>Architecture Recovery</a:t>
            </a:r>
            <a:br>
              <a:rPr lang="en-US" sz="3200" dirty="0">
                <a:solidFill>
                  <a:schemeClr val="tx1"/>
                </a:solidFill>
              </a:rPr>
            </a:br>
            <a:r>
              <a:rPr lang="en-US" sz="2800" b="1" dirty="0">
                <a:solidFill>
                  <a:schemeClr val="accent1"/>
                </a:solidFill>
                <a:latin typeface="Arial Narrow" panose="020B0606020202030204" pitchFamily="34" charset="0"/>
              </a:rPr>
              <a:t>Function-Data Relation</a:t>
            </a:r>
            <a:br>
              <a:rPr lang="en-US" sz="3200" dirty="0">
                <a:solidFill>
                  <a:schemeClr val="tx1"/>
                </a:solidFill>
              </a:rPr>
            </a:br>
            <a:endParaRPr lang="en-US" sz="3200" dirty="0">
              <a:solidFill>
                <a:schemeClr val="tx1"/>
              </a:solidFill>
            </a:endParaRPr>
          </a:p>
        </p:txBody>
      </p:sp>
      <p:pic>
        <p:nvPicPr>
          <p:cNvPr id="3" name="图片 2"/>
          <p:cNvPicPr>
            <a:picLocks noChangeAspect="1"/>
          </p:cNvPicPr>
          <p:nvPr/>
        </p:nvPicPr>
        <p:blipFill>
          <a:blip r:embed="rId2"/>
          <a:stretch>
            <a:fillRect/>
          </a:stretch>
        </p:blipFill>
        <p:spPr>
          <a:xfrm>
            <a:off x="1311403" y="1651497"/>
            <a:ext cx="7560913" cy="4797950"/>
          </a:xfrm>
          <a:prstGeom prst="rect">
            <a:avLst/>
          </a:prstGeom>
          <a:ln>
            <a:noFill/>
          </a:ln>
          <a:effectLst>
            <a:glow rad="63500">
              <a:schemeClr val="accent1">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 name="图片 3"/>
          <p:cNvPicPr>
            <a:picLocks noChangeAspect="1"/>
          </p:cNvPicPr>
          <p:nvPr/>
        </p:nvPicPr>
        <p:blipFill>
          <a:blip r:embed="rId3"/>
          <a:stretch>
            <a:fillRect/>
          </a:stretch>
        </p:blipFill>
        <p:spPr>
          <a:xfrm>
            <a:off x="8758348" y="773579"/>
            <a:ext cx="2314815" cy="5675868"/>
          </a:xfrm>
          <a:prstGeom prst="rect">
            <a:avLst/>
          </a:prstGeom>
          <a:solidFill>
            <a:schemeClr val="accent1"/>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Tree>
    <p:extLst>
      <p:ext uri="{BB962C8B-B14F-4D97-AF65-F5344CB8AC3E}">
        <p14:creationId xmlns:p14="http://schemas.microsoft.com/office/powerpoint/2010/main" val="2634259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56117" y="516954"/>
            <a:ext cx="9198259" cy="1280890"/>
          </a:xfrm>
        </p:spPr>
        <p:txBody>
          <a:bodyPr>
            <a:normAutofit/>
          </a:bodyPr>
          <a:lstStyle/>
          <a:p>
            <a:r>
              <a:rPr lang="en-US" sz="4000" b="1" dirty="0">
                <a:latin typeface="Arial Narrow" panose="020B0606020202030204" pitchFamily="34" charset="0"/>
                <a:cs typeface="Arial" panose="020B0604020202020204" pitchFamily="34" charset="0"/>
              </a:rPr>
              <a:t>Architecture Recovery: </a:t>
            </a:r>
            <a:r>
              <a:rPr lang="en-US" sz="4000" b="1" dirty="0">
                <a:solidFill>
                  <a:srgbClr val="C00000"/>
                </a:solidFill>
                <a:latin typeface="Arial Narrow" panose="020B0606020202030204" pitchFamily="34" charset="0"/>
                <a:cs typeface="Arial" panose="020B0604020202020204" pitchFamily="34" charset="0"/>
              </a:rPr>
              <a:t>Fun-Fun Matrix</a:t>
            </a:r>
          </a:p>
        </p:txBody>
      </p:sp>
      <p:sp>
        <p:nvSpPr>
          <p:cNvPr id="4" name="内容占位符 3"/>
          <p:cNvSpPr>
            <a:spLocks noGrp="1"/>
          </p:cNvSpPr>
          <p:nvPr>
            <p:ph idx="1"/>
          </p:nvPr>
        </p:nvSpPr>
        <p:spPr>
          <a:xfrm>
            <a:off x="8664315" y="1462346"/>
            <a:ext cx="2863121" cy="5127613"/>
          </a:xfrm>
          <a:solidFill>
            <a:srgbClr val="FFFFA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85000" lnSpcReduction="20000"/>
          </a:bodyPr>
          <a:lstStyle/>
          <a:p>
            <a:endParaRPr lang="en-US" sz="200" dirty="0"/>
          </a:p>
          <a:p>
            <a:pPr>
              <a:buFont typeface="Wingdings" panose="05000000000000000000" pitchFamily="2" charset="2"/>
              <a:buChar char="v"/>
            </a:pPr>
            <a:r>
              <a:rPr lang="en-US" sz="2400" dirty="0"/>
              <a:t>Identify all the </a:t>
            </a:r>
            <a:r>
              <a:rPr lang="en-US" sz="2400" b="1" dirty="0">
                <a:solidFill>
                  <a:srgbClr val="C00000"/>
                </a:solidFill>
              </a:rPr>
              <a:t>functions</a:t>
            </a:r>
            <a:r>
              <a:rPr lang="en-US" sz="2400" dirty="0">
                <a:solidFill>
                  <a:srgbClr val="C00000"/>
                </a:solidFill>
              </a:rPr>
              <a:t>, </a:t>
            </a:r>
            <a:r>
              <a:rPr lang="en-US" sz="2400" dirty="0"/>
              <a:t>including the name and address of each function. </a:t>
            </a:r>
          </a:p>
          <a:p>
            <a:pPr>
              <a:buFont typeface="Wingdings" panose="05000000000000000000" pitchFamily="2" charset="2"/>
              <a:buChar char="v"/>
            </a:pPr>
            <a:r>
              <a:rPr lang="en-US" sz="2400" dirty="0"/>
              <a:t>Take the function names to identify the </a:t>
            </a:r>
            <a:r>
              <a:rPr lang="en-US" sz="2400" b="1" dirty="0">
                <a:solidFill>
                  <a:srgbClr val="C00000"/>
                </a:solidFill>
              </a:rPr>
              <a:t>rows</a:t>
            </a:r>
            <a:r>
              <a:rPr lang="en-US" sz="2400" dirty="0"/>
              <a:t> of a matrix.</a:t>
            </a:r>
          </a:p>
          <a:p>
            <a:pPr>
              <a:buFont typeface="Wingdings" panose="05000000000000000000" pitchFamily="2" charset="2"/>
              <a:buChar char="v"/>
            </a:pPr>
            <a:r>
              <a:rPr lang="en-US" sz="2400" dirty="0"/>
              <a:t>Take the function names to identify the </a:t>
            </a:r>
            <a:r>
              <a:rPr lang="en-US" sz="2400" b="1" dirty="0">
                <a:solidFill>
                  <a:srgbClr val="C00000"/>
                </a:solidFill>
              </a:rPr>
              <a:t>columns</a:t>
            </a:r>
            <a:r>
              <a:rPr lang="en-US" sz="2400" dirty="0"/>
              <a:t> of the matrix.</a:t>
            </a:r>
          </a:p>
          <a:p>
            <a:pPr>
              <a:buFont typeface="Wingdings" panose="05000000000000000000" pitchFamily="2" charset="2"/>
              <a:buChar char="v"/>
            </a:pPr>
            <a:r>
              <a:rPr lang="en-US" sz="2400" dirty="0"/>
              <a:t>Mark the </a:t>
            </a:r>
            <a:r>
              <a:rPr lang="en-US" sz="2400" b="1" dirty="0">
                <a:solidFill>
                  <a:srgbClr val="FF0000"/>
                </a:solidFill>
              </a:rPr>
              <a:t>relationships</a:t>
            </a:r>
            <a:r>
              <a:rPr lang="en-US" sz="2400" dirty="0"/>
              <a:t> between the functions and functions.</a:t>
            </a:r>
          </a:p>
        </p:txBody>
      </p:sp>
      <p:sp>
        <p:nvSpPr>
          <p:cNvPr id="2" name="灯片编号占位符 1"/>
          <p:cNvSpPr>
            <a:spLocks noGrp="1"/>
          </p:cNvSpPr>
          <p:nvPr>
            <p:ph type="sldNum" sz="quarter" idx="12"/>
          </p:nvPr>
        </p:nvSpPr>
        <p:spPr/>
        <p:txBody>
          <a:bodyPr/>
          <a:lstStyle/>
          <a:p>
            <a:fld id="{D57F1E4F-1CFF-5643-939E-217C01CDF565}" type="slidenum">
              <a:rPr lang="en-US" smtClean="0"/>
              <a:pPr/>
              <a:t>11</a:t>
            </a:fld>
            <a:endParaRPr lang="en-US" dirty="0"/>
          </a:p>
        </p:txBody>
      </p:sp>
      <p:grpSp>
        <p:nvGrpSpPr>
          <p:cNvPr id="8" name="组合 7"/>
          <p:cNvGrpSpPr/>
          <p:nvPr/>
        </p:nvGrpSpPr>
        <p:grpSpPr>
          <a:xfrm>
            <a:off x="1626372" y="1462347"/>
            <a:ext cx="6758294" cy="5127612"/>
            <a:chOff x="1626372" y="1462347"/>
            <a:chExt cx="6758294" cy="5127612"/>
          </a:xfrm>
        </p:grpSpPr>
        <p:pic>
          <p:nvPicPr>
            <p:cNvPr id="5" name="图片 4"/>
            <p:cNvPicPr>
              <a:picLocks noChangeAspect="1"/>
            </p:cNvPicPr>
            <p:nvPr/>
          </p:nvPicPr>
          <p:blipFill>
            <a:blip r:embed="rId3"/>
            <a:stretch>
              <a:fillRect/>
            </a:stretch>
          </p:blipFill>
          <p:spPr>
            <a:xfrm>
              <a:off x="1626372" y="1462347"/>
              <a:ext cx="6758294" cy="5127612"/>
            </a:xfrm>
            <a:prstGeom prst="rect">
              <a:avLst/>
            </a:prstGeom>
            <a:ln w="3175">
              <a:solidFill>
                <a:srgbClr val="002060"/>
              </a:solidFill>
            </a:ln>
            <a:effectLst>
              <a:glow rad="63500">
                <a:schemeClr val="accent1">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6" name="图片 5"/>
            <p:cNvPicPr>
              <a:picLocks noChangeAspect="1"/>
            </p:cNvPicPr>
            <p:nvPr/>
          </p:nvPicPr>
          <p:blipFill>
            <a:blip r:embed="rId4"/>
            <a:stretch>
              <a:fillRect/>
            </a:stretch>
          </p:blipFill>
          <p:spPr>
            <a:xfrm rot="16200000">
              <a:off x="5011980" y="-891541"/>
              <a:ext cx="887633" cy="5857738"/>
            </a:xfrm>
            <a:prstGeom prst="rect">
              <a:avLst/>
            </a:prstGeom>
            <a:ln w="3175">
              <a:solidFill>
                <a:srgbClr val="002060"/>
              </a:solidFill>
            </a:ln>
          </p:spPr>
        </p:pic>
      </p:grpSp>
    </p:spTree>
    <p:extLst>
      <p:ext uri="{BB962C8B-B14F-4D97-AF65-F5344CB8AC3E}">
        <p14:creationId xmlns:p14="http://schemas.microsoft.com/office/powerpoint/2010/main" val="4053734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462298" y="333830"/>
            <a:ext cx="8771759" cy="1280890"/>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solidFill>
              </a:rPr>
              <a:t>Architecture Recovery</a:t>
            </a:r>
            <a:br>
              <a:rPr lang="en-US" b="1">
                <a:solidFill>
                  <a:schemeClr val="tx1"/>
                </a:solidFill>
              </a:rPr>
            </a:br>
            <a:r>
              <a:rPr lang="en-US" sz="2800" b="1">
                <a:solidFill>
                  <a:srgbClr val="C00000"/>
                </a:solidFill>
                <a:latin typeface="Arial Narrow" panose="020B0606020202030204" pitchFamily="34" charset="0"/>
              </a:rPr>
              <a:t>Graphic representation</a:t>
            </a:r>
            <a:endParaRPr lang="en-US" sz="4000" b="1" dirty="0">
              <a:solidFill>
                <a:srgbClr val="C00000"/>
              </a:solidFill>
              <a:latin typeface="Arial Narrow" panose="020B0606020202030204" pitchFamily="34" charset="0"/>
            </a:endParaRPr>
          </a:p>
        </p:txBody>
      </p:sp>
      <p:pic>
        <p:nvPicPr>
          <p:cNvPr id="3" name="图片 2"/>
          <p:cNvPicPr>
            <a:picLocks noChangeAspect="1"/>
          </p:cNvPicPr>
          <p:nvPr/>
        </p:nvPicPr>
        <p:blipFill>
          <a:blip r:embed="rId2"/>
          <a:stretch>
            <a:fillRect/>
          </a:stretch>
        </p:blipFill>
        <p:spPr>
          <a:xfrm>
            <a:off x="8548913" y="563820"/>
            <a:ext cx="2500120" cy="5675868"/>
          </a:xfrm>
          <a:prstGeom prst="rect">
            <a:avLst/>
          </a:prstGeom>
          <a:solidFill>
            <a:schemeClr val="accent1"/>
          </a:solidFill>
        </p:spPr>
      </p:pic>
      <p:pic>
        <p:nvPicPr>
          <p:cNvPr id="4" name="Picture 5"/>
          <p:cNvPicPr>
            <a:picLocks noChangeAspect="1" noChangeArrowheads="1"/>
          </p:cNvPicPr>
          <p:nvPr/>
        </p:nvPicPr>
        <p:blipFill>
          <a:blip r:embed="rId3"/>
          <a:srcRect/>
          <a:stretch>
            <a:fillRect/>
          </a:stretch>
        </p:blipFill>
        <p:spPr bwMode="auto">
          <a:xfrm>
            <a:off x="1558323" y="974275"/>
            <a:ext cx="6570172" cy="5331730"/>
          </a:xfrm>
          <a:prstGeom prst="rect">
            <a:avLst/>
          </a:prstGeom>
          <a:solidFill>
            <a:srgbClr val="FFFFCC"/>
          </a:solidFill>
          <a:ln w="34925" cmpd="tri">
            <a:solidFill>
              <a:srgbClr val="FFFFFF"/>
            </a:solidFill>
            <a:miter lim="800000"/>
            <a:headEnd/>
            <a:tailEn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graphicFrame>
        <p:nvGraphicFramePr>
          <p:cNvPr id="5" name="Object 6"/>
          <p:cNvGraphicFramePr>
            <a:graphicFrameLocks noChangeAspect="1"/>
          </p:cNvGraphicFramePr>
          <p:nvPr/>
        </p:nvGraphicFramePr>
        <p:xfrm>
          <a:off x="2462299" y="1548403"/>
          <a:ext cx="5138436" cy="4691285"/>
        </p:xfrm>
        <a:graphic>
          <a:graphicData uri="http://schemas.openxmlformats.org/presentationml/2006/ole">
            <mc:AlternateContent xmlns:mc="http://schemas.openxmlformats.org/markup-compatibility/2006">
              <mc:Choice xmlns:v="urn:schemas-microsoft-com:vml" Requires="v">
                <p:oleObj name="Picture" r:id="rId4" imgW="3669840" imgH="5132880" progId="Word.Picture.8">
                  <p:embed/>
                </p:oleObj>
              </mc:Choice>
              <mc:Fallback>
                <p:oleObj name="Picture" r:id="rId4" imgW="3669840" imgH="5132880"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2299" y="1548403"/>
                        <a:ext cx="5138436" cy="4691285"/>
                      </a:xfrm>
                      <a:prstGeom prst="rect">
                        <a:avLst/>
                      </a:prstGeom>
                      <a:solidFill>
                        <a:schemeClr val="accent2">
                          <a:lumMod val="50000"/>
                          <a:alpha val="48000"/>
                        </a:schemeClr>
                      </a:solidFill>
                      <a:ln w="9525">
                        <a:solidFill>
                          <a:srgbClr val="800000"/>
                        </a:solidFill>
                        <a:miter lim="800000"/>
                        <a:headEnd/>
                        <a:tailEnd/>
                      </a:ln>
                    </p:spPr>
                  </p:pic>
                </p:oleObj>
              </mc:Fallback>
            </mc:AlternateContent>
          </a:graphicData>
        </a:graphic>
      </p:graphicFrame>
    </p:spTree>
    <p:extLst>
      <p:ext uri="{BB962C8B-B14F-4D97-AF65-F5344CB8AC3E}">
        <p14:creationId xmlns:p14="http://schemas.microsoft.com/office/powerpoint/2010/main" val="4168822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矩形 16"/>
          <p:cNvSpPr/>
          <p:nvPr/>
        </p:nvSpPr>
        <p:spPr>
          <a:xfrm>
            <a:off x="1419367" y="747398"/>
            <a:ext cx="9557760" cy="646331"/>
          </a:xfrm>
          <a:prstGeom prst="rect">
            <a:avLst/>
          </a:prstGeom>
        </p:spPr>
        <p:txBody>
          <a:bodyPr wrap="square">
            <a:spAutoFit/>
          </a:bodyPr>
          <a:lstStyle/>
          <a:p>
            <a:pPr algn="ctr"/>
            <a:r>
              <a:rPr lang="en-US" altLang="zh-CN" sz="3200" kern="0" dirty="0">
                <a:solidFill>
                  <a:srgbClr val="FF0000"/>
                </a:solidFill>
                <a:latin typeface="Arial" panose="020B0604020202020204" pitchFamily="34" charset="0"/>
                <a:ea typeface="宋体" panose="02010600030101010101" pitchFamily="2" charset="-122"/>
              </a:rPr>
              <a:t>The 3-Step Approach to </a:t>
            </a:r>
            <a:r>
              <a:rPr lang="en-US" altLang="zh-CN" sz="3600" kern="0" dirty="0">
                <a:solidFill>
                  <a:srgbClr val="FF0000"/>
                </a:solidFill>
                <a:latin typeface="Arial" panose="020B0604020202020204" pitchFamily="34" charset="0"/>
                <a:ea typeface="宋体" panose="02010600030101010101" pitchFamily="2" charset="-122"/>
              </a:rPr>
              <a:t>Software</a:t>
            </a:r>
            <a:r>
              <a:rPr lang="en-US" altLang="zh-CN" sz="3200" kern="0" dirty="0">
                <a:solidFill>
                  <a:srgbClr val="FF0000"/>
                </a:solidFill>
                <a:latin typeface="Arial" panose="020B0604020202020204" pitchFamily="34" charset="0"/>
                <a:ea typeface="宋体" panose="02010600030101010101" pitchFamily="2" charset="-122"/>
              </a:rPr>
              <a:t> Re-Architecting</a:t>
            </a:r>
            <a:endParaRPr lang="zh-CN" altLang="en-US" sz="3200" dirty="0">
              <a:solidFill>
                <a:srgbClr val="FF0000"/>
              </a:solidFill>
            </a:endParaRPr>
          </a:p>
        </p:txBody>
      </p:sp>
      <p:grpSp>
        <p:nvGrpSpPr>
          <p:cNvPr id="2" name="组合 1"/>
          <p:cNvGrpSpPr/>
          <p:nvPr/>
        </p:nvGrpSpPr>
        <p:grpSpPr>
          <a:xfrm>
            <a:off x="2914289" y="1876231"/>
            <a:ext cx="7861445" cy="3923217"/>
            <a:chOff x="2914289" y="1876231"/>
            <a:chExt cx="7861445" cy="3923217"/>
          </a:xfrm>
        </p:grpSpPr>
        <p:grpSp>
          <p:nvGrpSpPr>
            <p:cNvPr id="18" name="组合 17"/>
            <p:cNvGrpSpPr/>
            <p:nvPr/>
          </p:nvGrpSpPr>
          <p:grpSpPr>
            <a:xfrm>
              <a:off x="3918547" y="2534647"/>
              <a:ext cx="5500229" cy="3264801"/>
              <a:chOff x="3918547" y="2534647"/>
              <a:chExt cx="5500229" cy="3264801"/>
            </a:xfrm>
          </p:grpSpPr>
          <p:sp>
            <p:nvSpPr>
              <p:cNvPr id="7" name="Oval 4"/>
              <p:cNvSpPr>
                <a:spLocks noChangeArrowheads="1"/>
              </p:cNvSpPr>
              <p:nvPr/>
            </p:nvSpPr>
            <p:spPr bwMode="auto">
              <a:xfrm>
                <a:off x="5330406" y="4919873"/>
                <a:ext cx="2483415" cy="879575"/>
              </a:xfrm>
              <a:prstGeom prst="ellipse">
                <a:avLst/>
              </a:prstGeom>
              <a:gradFill rotWithShape="1">
                <a:gsLst>
                  <a:gs pos="0">
                    <a:schemeClr val="accent1">
                      <a:gamma/>
                      <a:shade val="46275"/>
                      <a:invGamma/>
                    </a:schemeClr>
                  </a:gs>
                  <a:gs pos="100000">
                    <a:schemeClr val="accent1"/>
                  </a:gs>
                </a:gsLst>
                <a:lin ang="2700000" scaled="1"/>
              </a:gra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defRPr/>
                </a:pPr>
                <a:r>
                  <a:rPr lang="en-US" altLang="zh-CN" sz="2400" dirty="0">
                    <a:solidFill>
                      <a:schemeClr val="bg1"/>
                    </a:solidFill>
                    <a:latin typeface="Tahoma" pitchFamily="34" charset="0"/>
                    <a:ea typeface="宋体" pitchFamily="2" charset="-122"/>
                  </a:rPr>
                  <a:t>Legacy System</a:t>
                </a:r>
              </a:p>
            </p:txBody>
          </p:sp>
          <p:sp>
            <p:nvSpPr>
              <p:cNvPr id="11" name="AutoShape 20"/>
              <p:cNvSpPr>
                <a:spLocks noChangeArrowheads="1"/>
              </p:cNvSpPr>
              <p:nvPr/>
            </p:nvSpPr>
            <p:spPr bwMode="auto">
              <a:xfrm rot="13733784">
                <a:off x="4833296" y="4205248"/>
                <a:ext cx="1229737" cy="374650"/>
              </a:xfrm>
              <a:prstGeom prst="rightArrow">
                <a:avLst>
                  <a:gd name="adj1" fmla="val 50000"/>
                  <a:gd name="adj2" fmla="val 62500"/>
                </a:avLst>
              </a:prstGeom>
              <a:solidFill>
                <a:srgbClr val="FEEC94"/>
              </a:solidFill>
              <a:ln w="9525">
                <a:solidFill>
                  <a:schemeClr val="tx1"/>
                </a:solidFill>
                <a:miter lim="800000"/>
                <a:headEnd/>
                <a:tailEnd/>
              </a:ln>
            </p:spPr>
            <p:txBody>
              <a:bodyPr wrap="none" anchor="ctr"/>
              <a:lstStyle/>
              <a:p>
                <a:pPr eaLnBrk="0" hangingPunct="0"/>
                <a:endParaRPr lang="zh-CN" altLang="en-US" sz="2400">
                  <a:latin typeface="Arial" charset="0"/>
                </a:endParaRPr>
              </a:p>
            </p:txBody>
          </p:sp>
          <p:sp>
            <p:nvSpPr>
              <p:cNvPr id="12" name="AutoShape 21"/>
              <p:cNvSpPr>
                <a:spLocks noChangeArrowheads="1"/>
              </p:cNvSpPr>
              <p:nvPr/>
            </p:nvSpPr>
            <p:spPr bwMode="auto">
              <a:xfrm rot="7866216" flipV="1">
                <a:off x="7209784" y="4265692"/>
                <a:ext cx="1229737" cy="374650"/>
              </a:xfrm>
              <a:prstGeom prst="rightArrow">
                <a:avLst>
                  <a:gd name="adj1" fmla="val 50000"/>
                  <a:gd name="adj2" fmla="val 62500"/>
                </a:avLst>
              </a:prstGeom>
              <a:solidFill>
                <a:srgbClr val="FEEC94"/>
              </a:solidFill>
              <a:ln w="9525">
                <a:solidFill>
                  <a:schemeClr val="tx1"/>
                </a:solidFill>
                <a:miter lim="800000"/>
                <a:headEnd/>
                <a:tailEnd/>
              </a:ln>
            </p:spPr>
            <p:txBody>
              <a:bodyPr wrap="none" anchor="ctr"/>
              <a:lstStyle/>
              <a:p>
                <a:pPr eaLnBrk="0" hangingPunct="0"/>
                <a:endParaRPr lang="zh-CN" altLang="en-US" sz="2400">
                  <a:latin typeface="Arial" charset="0"/>
                </a:endParaRPr>
              </a:p>
            </p:txBody>
          </p:sp>
          <p:sp>
            <p:nvSpPr>
              <p:cNvPr id="13" name="Rectangle 29"/>
              <p:cNvSpPr>
                <a:spLocks noChangeArrowheads="1"/>
              </p:cNvSpPr>
              <p:nvPr/>
            </p:nvSpPr>
            <p:spPr bwMode="auto">
              <a:xfrm>
                <a:off x="6096405" y="2534647"/>
                <a:ext cx="1314450" cy="468968"/>
              </a:xfrm>
              <a:prstGeom prst="rect">
                <a:avLst/>
              </a:prstGeom>
              <a:noFill/>
              <a:ln w="9525">
                <a:noFill/>
                <a:miter lim="800000"/>
                <a:headEnd/>
                <a:tailEnd/>
              </a:ln>
            </p:spPr>
            <p:txBody>
              <a:bodyPr wrap="none" anchor="ctr"/>
              <a:lstStyle/>
              <a:p>
                <a:pPr algn="ctr"/>
                <a:r>
                  <a:rPr lang="en-US" altLang="zh-CN" sz="2400" dirty="0">
                    <a:effectLst>
                      <a:outerShdw blurRad="38100" dist="38100" dir="2700000" algn="tl">
                        <a:srgbClr val="000000">
                          <a:alpha val="43137"/>
                        </a:srgbClr>
                      </a:outerShdw>
                    </a:effectLst>
                    <a:latin typeface="Tahoma" pitchFamily="34" charset="0"/>
                  </a:rPr>
                  <a:t>Architecture </a:t>
                </a:r>
              </a:p>
              <a:p>
                <a:pPr algn="ctr"/>
                <a:r>
                  <a:rPr lang="en-US" altLang="zh-CN" sz="2400" dirty="0">
                    <a:effectLst>
                      <a:outerShdw blurRad="38100" dist="38100" dir="2700000" algn="tl">
                        <a:srgbClr val="000000">
                          <a:alpha val="43137"/>
                        </a:srgbClr>
                      </a:outerShdw>
                    </a:effectLst>
                    <a:latin typeface="Tahoma" pitchFamily="34" charset="0"/>
                  </a:rPr>
                  <a:t>Transformation</a:t>
                </a:r>
              </a:p>
            </p:txBody>
          </p:sp>
          <p:sp>
            <p:nvSpPr>
              <p:cNvPr id="14" name="Rectangle 30"/>
              <p:cNvSpPr>
                <a:spLocks noChangeArrowheads="1"/>
              </p:cNvSpPr>
              <p:nvPr/>
            </p:nvSpPr>
            <p:spPr bwMode="auto">
              <a:xfrm>
                <a:off x="8105914" y="4365477"/>
                <a:ext cx="1312862" cy="350162"/>
              </a:xfrm>
              <a:prstGeom prst="rect">
                <a:avLst/>
              </a:prstGeom>
              <a:noFill/>
              <a:ln w="9525">
                <a:noFill/>
                <a:miter lim="800000"/>
                <a:headEnd/>
                <a:tailEnd/>
              </a:ln>
            </p:spPr>
            <p:txBody>
              <a:bodyPr wrap="none" anchor="ctr"/>
              <a:lstStyle/>
              <a:p>
                <a:pPr algn="ctr"/>
                <a:r>
                  <a:rPr lang="en-US" altLang="zh-CN" sz="2400" b="1" dirty="0">
                    <a:latin typeface="Tahoma" pitchFamily="34" charset="0"/>
                  </a:rPr>
                  <a:t>         </a:t>
                </a:r>
                <a:r>
                  <a:rPr lang="en-US" altLang="zh-CN" sz="2400" dirty="0">
                    <a:effectLst>
                      <a:outerShdw blurRad="38100" dist="38100" dir="2700000" algn="tl">
                        <a:srgbClr val="000000">
                          <a:alpha val="43137"/>
                        </a:srgbClr>
                      </a:outerShdw>
                    </a:effectLst>
                    <a:latin typeface="Tahoma" pitchFamily="34" charset="0"/>
                  </a:rPr>
                  <a:t>Architecture </a:t>
                </a:r>
              </a:p>
              <a:p>
                <a:pPr algn="ctr"/>
                <a:r>
                  <a:rPr lang="en-US" altLang="zh-CN" sz="2400" dirty="0">
                    <a:effectLst>
                      <a:outerShdw blurRad="38100" dist="38100" dir="2700000" algn="tl">
                        <a:srgbClr val="000000">
                          <a:alpha val="43137"/>
                        </a:srgbClr>
                      </a:outerShdw>
                    </a:effectLst>
                    <a:latin typeface="Tahoma" pitchFamily="34" charset="0"/>
                  </a:rPr>
                  <a:t>Implantation</a:t>
                </a:r>
              </a:p>
            </p:txBody>
          </p:sp>
          <p:sp>
            <p:nvSpPr>
              <p:cNvPr id="15" name="Rectangle 31"/>
              <p:cNvSpPr>
                <a:spLocks noChangeArrowheads="1"/>
              </p:cNvSpPr>
              <p:nvPr/>
            </p:nvSpPr>
            <p:spPr bwMode="auto">
              <a:xfrm>
                <a:off x="3918547" y="4426185"/>
                <a:ext cx="1312862" cy="350162"/>
              </a:xfrm>
              <a:prstGeom prst="rect">
                <a:avLst/>
              </a:prstGeom>
              <a:noFill/>
              <a:ln w="9525">
                <a:noFill/>
                <a:miter lim="800000"/>
                <a:headEnd/>
                <a:tailEnd/>
              </a:ln>
            </p:spPr>
            <p:txBody>
              <a:bodyPr wrap="none" anchor="ctr"/>
              <a:lstStyle/>
              <a:p>
                <a:pPr algn="ctr"/>
                <a:r>
                  <a:rPr lang="en-US" altLang="zh-CN" sz="2400" dirty="0">
                    <a:effectLst>
                      <a:outerShdw blurRad="38100" dist="38100" dir="2700000" algn="tl">
                        <a:srgbClr val="000000">
                          <a:alpha val="43137"/>
                        </a:srgbClr>
                      </a:outerShdw>
                    </a:effectLst>
                    <a:latin typeface="Tahoma" pitchFamily="34" charset="0"/>
                  </a:rPr>
                  <a:t>Architecture      </a:t>
                </a:r>
              </a:p>
              <a:p>
                <a:pPr algn="r"/>
                <a:r>
                  <a:rPr lang="en-US" altLang="zh-CN" sz="2400" dirty="0">
                    <a:effectLst>
                      <a:outerShdw blurRad="38100" dist="38100" dir="2700000" algn="tl">
                        <a:srgbClr val="000000">
                          <a:alpha val="43137"/>
                        </a:srgbClr>
                      </a:outerShdw>
                    </a:effectLst>
                    <a:latin typeface="Tahoma" pitchFamily="34" charset="0"/>
                  </a:rPr>
                  <a:t>     Recovery</a:t>
                </a:r>
              </a:p>
            </p:txBody>
          </p:sp>
        </p:grpSp>
        <p:sp>
          <p:nvSpPr>
            <p:cNvPr id="6" name="圆角矩形 5"/>
            <p:cNvSpPr/>
            <p:nvPr/>
          </p:nvSpPr>
          <p:spPr>
            <a:xfrm>
              <a:off x="2914289" y="1876231"/>
              <a:ext cx="7861445" cy="3483429"/>
            </a:xfrm>
            <a:prstGeom prst="round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nvGrpSpPr>
            <p:cNvPr id="19" name="组合 18"/>
            <p:cNvGrpSpPr/>
            <p:nvPr/>
          </p:nvGrpSpPr>
          <p:grpSpPr>
            <a:xfrm>
              <a:off x="3324090" y="3062432"/>
              <a:ext cx="6624637" cy="892438"/>
              <a:chOff x="3324090" y="3062432"/>
              <a:chExt cx="6624637" cy="892438"/>
            </a:xfrm>
          </p:grpSpPr>
          <p:sp>
            <p:nvSpPr>
              <p:cNvPr id="8" name="Oval 5"/>
              <p:cNvSpPr>
                <a:spLocks noChangeArrowheads="1"/>
              </p:cNvSpPr>
              <p:nvPr/>
            </p:nvSpPr>
            <p:spPr bwMode="auto">
              <a:xfrm>
                <a:off x="3324090" y="3062432"/>
                <a:ext cx="2436812" cy="879575"/>
              </a:xfrm>
              <a:prstGeom prst="ellipse">
                <a:avLst/>
              </a:prstGeom>
              <a:solidFill>
                <a:schemeClr val="folHlink"/>
              </a:solidFill>
              <a:ln w="9525">
                <a:round/>
                <a:headEnd/>
                <a:tailEnd/>
              </a:ln>
              <a:scene3d>
                <a:camera prst="legacyPerspectiveTopRight"/>
                <a:lightRig rig="legacyFlat3" dir="b"/>
              </a:scene3d>
              <a:sp3d extrusionH="887400" prstMaterial="legacyMatte">
                <a:bevelT w="13500" h="13500" prst="angle"/>
                <a:bevelB w="13500" h="13500" prst="angle"/>
                <a:extrusionClr>
                  <a:schemeClr val="folHlink"/>
                </a:extrusionClr>
              </a:sp3d>
            </p:spPr>
            <p:txBody>
              <a:bodyPr wrap="none" anchor="ctr">
                <a:flatTx/>
              </a:bodyPr>
              <a:lstStyle/>
              <a:p>
                <a:pPr algn="ctr"/>
                <a:r>
                  <a:rPr lang="en-US" altLang="zh-CN" sz="2400" dirty="0">
                    <a:solidFill>
                      <a:schemeClr val="bg1"/>
                    </a:solidFill>
                    <a:latin typeface="Tahoma" pitchFamily="34" charset="0"/>
                  </a:rPr>
                  <a:t>Old </a:t>
                </a:r>
              </a:p>
              <a:p>
                <a:pPr algn="ctr"/>
                <a:r>
                  <a:rPr lang="en-US" altLang="zh-CN" sz="2400" dirty="0">
                    <a:solidFill>
                      <a:schemeClr val="bg1"/>
                    </a:solidFill>
                    <a:latin typeface="Tahoma" pitchFamily="34" charset="0"/>
                  </a:rPr>
                  <a:t>Architecture</a:t>
                </a:r>
              </a:p>
            </p:txBody>
          </p:sp>
          <p:sp>
            <p:nvSpPr>
              <p:cNvPr id="9" name="Oval 6"/>
              <p:cNvSpPr>
                <a:spLocks noChangeArrowheads="1"/>
              </p:cNvSpPr>
              <p:nvPr/>
            </p:nvSpPr>
            <p:spPr bwMode="auto">
              <a:xfrm>
                <a:off x="7511915" y="3075295"/>
                <a:ext cx="2436812" cy="879575"/>
              </a:xfrm>
              <a:prstGeom prst="ellipse">
                <a:avLst/>
              </a:prstGeom>
              <a:solidFill>
                <a:srgbClr val="00B050"/>
              </a:solidFill>
              <a:ln w="9525">
                <a:round/>
                <a:headEnd/>
                <a:tailEnd/>
              </a:ln>
              <a:scene3d>
                <a:camera prst="legacyPerspectiveTopRight"/>
                <a:lightRig rig="legacyFlat3" dir="b"/>
              </a:scene3d>
              <a:sp3d extrusionH="887400" prstMaterial="legacyMatte">
                <a:bevelT w="13500" h="13500" prst="angle"/>
                <a:bevelB w="13500" h="13500" prst="angle"/>
                <a:extrusionClr>
                  <a:schemeClr val="tx2"/>
                </a:extrusionClr>
              </a:sp3d>
            </p:spPr>
            <p:txBody>
              <a:bodyPr wrap="none" anchor="ctr">
                <a:flatTx/>
              </a:bodyPr>
              <a:lstStyle/>
              <a:p>
                <a:pPr algn="ctr"/>
                <a:r>
                  <a:rPr lang="en-US" altLang="zh-CN" sz="2400" dirty="0">
                    <a:solidFill>
                      <a:schemeClr val="bg1"/>
                    </a:solidFill>
                    <a:latin typeface="Tahoma" pitchFamily="34" charset="0"/>
                  </a:rPr>
                  <a:t>New </a:t>
                </a:r>
              </a:p>
              <a:p>
                <a:pPr algn="ctr"/>
                <a:r>
                  <a:rPr lang="en-US" altLang="zh-CN" sz="2400" dirty="0">
                    <a:solidFill>
                      <a:schemeClr val="bg1"/>
                    </a:solidFill>
                    <a:latin typeface="Tahoma" pitchFamily="34" charset="0"/>
                  </a:rPr>
                  <a:t>Architecture</a:t>
                </a:r>
                <a:r>
                  <a:rPr lang="en-US" altLang="zh-CN" sz="2400" b="1" dirty="0">
                    <a:solidFill>
                      <a:schemeClr val="bg1"/>
                    </a:solidFill>
                    <a:latin typeface="Tahoma" pitchFamily="34" charset="0"/>
                  </a:rPr>
                  <a:t> </a:t>
                </a:r>
              </a:p>
            </p:txBody>
          </p:sp>
          <p:sp>
            <p:nvSpPr>
              <p:cNvPr id="10" name="AutoShape 17"/>
              <p:cNvSpPr>
                <a:spLocks noChangeArrowheads="1"/>
              </p:cNvSpPr>
              <p:nvPr/>
            </p:nvSpPr>
            <p:spPr bwMode="auto">
              <a:xfrm>
                <a:off x="6010140" y="3310821"/>
                <a:ext cx="1312862" cy="350162"/>
              </a:xfrm>
              <a:prstGeom prst="rightArrow">
                <a:avLst>
                  <a:gd name="adj1" fmla="val 50000"/>
                  <a:gd name="adj2" fmla="val 123065"/>
                </a:avLst>
              </a:prstGeom>
              <a:solidFill>
                <a:srgbClr val="FEEC94"/>
              </a:solidFill>
              <a:ln w="9525">
                <a:solidFill>
                  <a:schemeClr val="tx1"/>
                </a:solidFill>
                <a:miter lim="800000"/>
                <a:headEnd/>
                <a:tailEnd/>
              </a:ln>
            </p:spPr>
            <p:txBody>
              <a:bodyPr wrap="none" anchor="ctr"/>
              <a:lstStyle/>
              <a:p>
                <a:pPr eaLnBrk="0" hangingPunct="0"/>
                <a:endParaRPr lang="zh-CN" altLang="en-US" sz="2400">
                  <a:latin typeface="Arial" charset="0"/>
                </a:endParaRPr>
              </a:p>
            </p:txBody>
          </p:sp>
        </p:grpSp>
      </p:grpSp>
    </p:spTree>
    <p:extLst>
      <p:ext uri="{BB962C8B-B14F-4D97-AF65-F5344CB8AC3E}">
        <p14:creationId xmlns:p14="http://schemas.microsoft.com/office/powerpoint/2010/main" val="3504330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矩形 10"/>
          <p:cNvSpPr/>
          <p:nvPr/>
        </p:nvSpPr>
        <p:spPr>
          <a:xfrm>
            <a:off x="2452817" y="5739197"/>
            <a:ext cx="7815076" cy="750975"/>
          </a:xfrm>
          <a:prstGeom prst="rect">
            <a:avLst/>
          </a:prstGeom>
        </p:spPr>
        <p:txBody>
          <a:bodyPr wrap="square">
            <a:spAutoFit/>
          </a:bodyPr>
          <a:lstStyle/>
          <a:p>
            <a:pPr>
              <a:lnSpc>
                <a:spcPct val="107000"/>
              </a:lnSpc>
              <a:spcBef>
                <a:spcPts val="600"/>
              </a:spcBef>
              <a:spcAft>
                <a:spcPts val="800"/>
              </a:spcAft>
            </a:pPr>
            <a:r>
              <a:rPr lang="en-US" altLang="zh-CN" sz="2000" dirty="0">
                <a:latin typeface="Comic Sans MS" panose="030F0702030302020204" pitchFamily="66" charset="0"/>
                <a:ea typeface="宋体" panose="02010600030101010101" pitchFamily="2" charset="-122"/>
                <a:cs typeface="Arial" panose="020B0604020202020204" pitchFamily="34" charset="0"/>
              </a:rPr>
              <a:t>The question is, as discussed before, </a:t>
            </a:r>
            <a:r>
              <a:rPr lang="en-US" altLang="zh-CN" sz="2000" dirty="0">
                <a:solidFill>
                  <a:srgbClr val="000000"/>
                </a:solidFill>
                <a:latin typeface="Comic Sans MS" panose="030F0702030302020204" pitchFamily="66" charset="0"/>
                <a:ea typeface="宋体" panose="02010600030101010101" pitchFamily="2" charset="-122"/>
                <a:cs typeface="Arial" panose="020B0604020202020204" pitchFamily="34" charset="0"/>
              </a:rPr>
              <a:t>how could we change system architecture without modifying source code?</a:t>
            </a:r>
            <a:endParaRPr lang="zh-CN" altLang="zh-CN" dirty="0">
              <a:effectLst/>
              <a:latin typeface="Comic Sans MS" panose="030F0702030302020204" pitchFamily="66" charset="0"/>
              <a:ea typeface="宋体" panose="02010600030101010101" pitchFamily="2" charset="-122"/>
              <a:cs typeface="Arial" panose="020B0604020202020204" pitchFamily="34" charset="0"/>
            </a:endParaRPr>
          </a:p>
        </p:txBody>
      </p:sp>
      <p:sp>
        <p:nvSpPr>
          <p:cNvPr id="12" name="标题 1"/>
          <p:cNvSpPr txBox="1">
            <a:spLocks/>
          </p:cNvSpPr>
          <p:nvPr/>
        </p:nvSpPr>
        <p:spPr>
          <a:xfrm>
            <a:off x="2452817" y="693590"/>
            <a:ext cx="8911687" cy="696690"/>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latin typeface="Arial Narrow" panose="020B0606020202030204" pitchFamily="34" charset="0"/>
              </a:rPr>
              <a:t>Software Re-architecting</a:t>
            </a:r>
          </a:p>
        </p:txBody>
      </p:sp>
      <p:sp>
        <p:nvSpPr>
          <p:cNvPr id="13" name="任意多边形 12"/>
          <p:cNvSpPr/>
          <p:nvPr/>
        </p:nvSpPr>
        <p:spPr>
          <a:xfrm>
            <a:off x="3173216" y="3751370"/>
            <a:ext cx="7143935" cy="264960"/>
          </a:xfrm>
          <a:custGeom>
            <a:avLst/>
            <a:gdLst>
              <a:gd name="connsiteX0" fmla="*/ 0 w 8137552"/>
              <a:gd name="connsiteY0" fmla="*/ 0 h 264960"/>
              <a:gd name="connsiteX1" fmla="*/ 8137552 w 8137552"/>
              <a:gd name="connsiteY1" fmla="*/ 0 h 264960"/>
              <a:gd name="connsiteX2" fmla="*/ 8137552 w 8137552"/>
              <a:gd name="connsiteY2" fmla="*/ 264960 h 264960"/>
              <a:gd name="connsiteX3" fmla="*/ 0 w 8137552"/>
              <a:gd name="connsiteY3" fmla="*/ 264960 h 264960"/>
              <a:gd name="connsiteX4" fmla="*/ 0 w 8137552"/>
              <a:gd name="connsiteY4" fmla="*/ 0 h 26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52" h="264960">
                <a:moveTo>
                  <a:pt x="0" y="0"/>
                </a:moveTo>
                <a:lnTo>
                  <a:pt x="8137552" y="0"/>
                </a:lnTo>
                <a:lnTo>
                  <a:pt x="8137552" y="264960"/>
                </a:lnTo>
                <a:lnTo>
                  <a:pt x="0" y="264960"/>
                </a:lnTo>
                <a:lnTo>
                  <a:pt x="0" y="0"/>
                </a:lnTo>
                <a:close/>
              </a:path>
            </a:pathLst>
          </a:custGeom>
          <a:noFill/>
          <a:ln w="6350" cap="flat" cmpd="sng" algn="ctr">
            <a:solidFill>
              <a:srgbClr val="602000">
                <a:alpha val="0"/>
                <a:hueOff val="0"/>
                <a:satOff val="0"/>
                <a:lumOff val="0"/>
                <a:alphaOff val="0"/>
              </a:srgbClr>
            </a:solidFill>
            <a:prstDash val="solid"/>
            <a:miter lim="800000"/>
          </a:ln>
          <a:effectLst/>
        </p:spPr>
        <p:style>
          <a:lnRef idx="1">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58367" tIns="20320" rIns="113792" bIns="20320" numCol="1" spcCol="1270" anchor="t" anchorCtr="0">
            <a:noAutofit/>
          </a:bodyPr>
          <a:lstStyle/>
          <a:p>
            <a:pPr marL="114300" lvl="1" indent="-114300" algn="l" defTabSz="533400">
              <a:lnSpc>
                <a:spcPct val="90000"/>
              </a:lnSpc>
              <a:spcBef>
                <a:spcPct val="0"/>
              </a:spcBef>
              <a:spcAft>
                <a:spcPct val="20000"/>
              </a:spcAft>
              <a:buChar char="••"/>
            </a:pPr>
            <a:endParaRPr lang="zh-CN" altLang="en-US" sz="1200" kern="1200" dirty="0">
              <a:solidFill>
                <a:srgbClr val="FFFFFF">
                  <a:hueOff val="0"/>
                  <a:satOff val="0"/>
                  <a:lumOff val="0"/>
                  <a:alphaOff val="0"/>
                </a:srgbClr>
              </a:solidFill>
              <a:latin typeface="Tahoma"/>
              <a:ea typeface="宋体"/>
              <a:cs typeface="+mn-cs"/>
            </a:endParaRPr>
          </a:p>
        </p:txBody>
      </p:sp>
      <p:sp>
        <p:nvSpPr>
          <p:cNvPr id="14" name="Rectangle 3"/>
          <p:cNvSpPr txBox="1">
            <a:spLocks noChangeArrowheads="1"/>
          </p:cNvSpPr>
          <p:nvPr/>
        </p:nvSpPr>
        <p:spPr bwMode="auto">
          <a:xfrm>
            <a:off x="2407872" y="2179033"/>
            <a:ext cx="8103064" cy="3293719"/>
          </a:xfrm>
          <a:prstGeom prst="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lr>
                <a:schemeClr val="hlink"/>
              </a:buClr>
              <a:buSzPct val="80000"/>
              <a:buFont typeface="Wingdings" panose="05000000000000000000" pitchFamily="2" charset="2"/>
              <a:buChar char="l"/>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chemeClr val="folHlink"/>
              </a:buClr>
              <a:buSzPct val="80000"/>
              <a:buFont typeface="Wingdings" panose="05000000000000000000" pitchFamily="2" charset="2"/>
              <a:buChar char="l"/>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1" fontAlgn="base" hangingPunct="1">
              <a:spcBef>
                <a:spcPct val="20000"/>
              </a:spcBef>
              <a:spcAft>
                <a:spcPct val="0"/>
              </a:spcAft>
              <a:buClr>
                <a:schemeClr val="tx2"/>
              </a:buClr>
              <a:buSzPct val="80000"/>
              <a:buFont typeface="Wingdings" panose="05000000000000000000" pitchFamily="2" charset="2"/>
              <a:buChar char="l"/>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1" fontAlgn="base" hangingPunct="1">
              <a:spcBef>
                <a:spcPct val="20000"/>
              </a:spcBef>
              <a:spcAft>
                <a:spcPct val="0"/>
              </a:spcAft>
              <a:buClr>
                <a:schemeClr val="hlink"/>
              </a:buClr>
              <a:buSzPct val="80000"/>
              <a:buFont typeface="Wingdings" panose="05000000000000000000" pitchFamily="2" charset="2"/>
              <a:buChar char="l"/>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1" fontAlgn="base" hangingPunct="1">
              <a:spcBef>
                <a:spcPct val="20000"/>
              </a:spcBef>
              <a:spcAft>
                <a:spcPct val="0"/>
              </a:spcAft>
              <a:buClr>
                <a:schemeClr val="tx1"/>
              </a:buClr>
              <a:buSzPct val="80000"/>
              <a:buFont typeface="Wingdings" panose="05000000000000000000" pitchFamily="2" charset="2"/>
              <a:buChar char="l"/>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80000"/>
              </a:lnSpc>
              <a:spcBef>
                <a:spcPct val="20000"/>
              </a:spcBef>
              <a:spcAft>
                <a:spcPct val="0"/>
              </a:spcAft>
              <a:buClr>
                <a:srgbClr val="EBF25A"/>
              </a:buClr>
              <a:buSzPct val="100000"/>
              <a:buFont typeface="Wingdings 2" pitchFamily="18" charset="2"/>
              <a:buBlip>
                <a:blip r:embed="rId2"/>
              </a:buBlip>
              <a:tabLst/>
              <a:defRPr/>
            </a:pPr>
            <a:endParaRPr kumimoji="0" lang="en-US" altLang="zh-CN" sz="900" b="1" i="0" u="none" strike="noStrike" kern="1200" cap="none" spc="0" normalizeH="0" baseline="0" noProof="0" dirty="0">
              <a:ln>
                <a:noFill/>
              </a:ln>
              <a:solidFill>
                <a:srgbClr val="FFFFCC"/>
              </a:solidFill>
              <a:effectLst>
                <a:outerShdw blurRad="38100" dist="38100" dir="2700000" algn="tl">
                  <a:srgbClr val="000000"/>
                </a:outerShdw>
              </a:effectLst>
              <a:uLnTx/>
              <a:uFillTx/>
              <a:latin typeface="Arial Narrow" pitchFamily="34" charset="0"/>
              <a:ea typeface="宋体"/>
              <a:cs typeface="+mn-cs"/>
            </a:endParaRPr>
          </a:p>
          <a:p>
            <a:pPr>
              <a:lnSpc>
                <a:spcPct val="80000"/>
              </a:lnSpc>
              <a:buClr>
                <a:srgbClr val="EBF25A"/>
              </a:buClr>
              <a:buSzPct val="100000"/>
              <a:buBlip>
                <a:blip r:embed="rId2"/>
              </a:buBlip>
              <a:defRPr/>
            </a:pPr>
            <a:r>
              <a:rPr kumimoji="0" lang="en-US" altLang="zh-CN" sz="2800" b="1" i="0" u="none" strike="noStrike" kern="1200" cap="none" spc="0" normalizeH="0" baseline="0" noProof="0" dirty="0">
                <a:ln>
                  <a:noFill/>
                </a:ln>
                <a:solidFill>
                  <a:srgbClr val="FF0000"/>
                </a:solidFill>
                <a:effectLst>
                  <a:outerShdw blurRad="38100" dist="38100" dir="2700000" algn="tl">
                    <a:srgbClr val="000000"/>
                  </a:outerShdw>
                </a:effectLst>
                <a:uLnTx/>
                <a:uFillTx/>
                <a:latin typeface="Arial Narrow" pitchFamily="34" charset="0"/>
                <a:ea typeface="宋体"/>
              </a:rPr>
              <a:t>Physical Re-architecting </a:t>
            </a:r>
            <a:r>
              <a:rPr lang="en-US" altLang="zh-CN" sz="2800" dirty="0">
                <a:effectLst/>
                <a:latin typeface="Arial Narrow" pitchFamily="34" charset="0"/>
                <a:ea typeface="宋体"/>
              </a:rPr>
              <a:t>is a process to </a:t>
            </a:r>
            <a:r>
              <a:rPr kumimoji="0" lang="en-US" altLang="zh-CN" sz="2800" i="0" u="none" strike="noStrike" kern="1200" cap="none" spc="0" normalizeH="0" baseline="0" noProof="0" dirty="0">
                <a:ln>
                  <a:noFill/>
                </a:ln>
                <a:effectLst/>
                <a:uLnTx/>
                <a:uFillTx/>
                <a:latin typeface="Arial Narrow" pitchFamily="34" charset="0"/>
                <a:ea typeface="宋体"/>
              </a:rPr>
              <a:t>reorganize the organizational structure of the software into a more suitable one, </a:t>
            </a:r>
            <a:r>
              <a:rPr lang="en-US" altLang="zh-CN" sz="2800" dirty="0">
                <a:solidFill>
                  <a:srgbClr val="C00000"/>
                </a:solidFill>
                <a:effectLst/>
                <a:latin typeface="Arial Narrow" pitchFamily="34" charset="0"/>
                <a:ea typeface="宋体"/>
              </a:rPr>
              <a:t>without changing the functionality and externally visible behaviors of the software.</a:t>
            </a:r>
            <a:endParaRPr lang="en-US" altLang="zh-CN" sz="2800" dirty="0">
              <a:solidFill>
                <a:srgbClr val="FEEC94"/>
              </a:solidFill>
              <a:effectLst/>
              <a:latin typeface="Arial Narrow" pitchFamily="34" charset="0"/>
              <a:ea typeface="宋体"/>
            </a:endParaRPr>
          </a:p>
          <a:p>
            <a:pPr>
              <a:lnSpc>
                <a:spcPct val="80000"/>
              </a:lnSpc>
              <a:spcBef>
                <a:spcPts val="1200"/>
              </a:spcBef>
              <a:buClr>
                <a:srgbClr val="EBF25A"/>
              </a:buClr>
              <a:buSzPct val="100000"/>
              <a:buBlip>
                <a:blip r:embed="rId2"/>
              </a:buBlip>
              <a:defRPr/>
            </a:pPr>
            <a:r>
              <a:rPr kumimoji="0" lang="en-US" altLang="zh-CN" sz="2800" b="1" i="0" u="none" strike="noStrike" kern="1200" cap="none" spc="0" normalizeH="0" baseline="0" noProof="0" dirty="0">
                <a:ln>
                  <a:noFill/>
                </a:ln>
                <a:solidFill>
                  <a:srgbClr val="FF0000"/>
                </a:solidFill>
                <a:effectLst>
                  <a:outerShdw blurRad="38100" dist="38100" dir="2700000" algn="tl">
                    <a:srgbClr val="000000"/>
                  </a:outerShdw>
                </a:effectLst>
                <a:uLnTx/>
                <a:uFillTx/>
                <a:latin typeface="Arial Narrow" pitchFamily="34" charset="0"/>
                <a:ea typeface="宋体"/>
              </a:rPr>
              <a:t>Logical Re-architecting</a:t>
            </a:r>
            <a:r>
              <a:rPr lang="en-US" altLang="zh-CN" sz="2800" b="1" dirty="0">
                <a:solidFill>
                  <a:srgbClr val="FF0000"/>
                </a:solidFill>
                <a:latin typeface="Arial Narrow" pitchFamily="34" charset="0"/>
                <a:ea typeface="宋体"/>
              </a:rPr>
              <a:t> </a:t>
            </a:r>
            <a:r>
              <a:rPr lang="en-US" altLang="zh-CN" sz="2800" dirty="0">
                <a:effectLst/>
                <a:latin typeface="Arial Narrow" pitchFamily="34" charset="0"/>
                <a:ea typeface="宋体"/>
              </a:rPr>
              <a:t>is a process to </a:t>
            </a:r>
            <a:r>
              <a:rPr kumimoji="0" lang="en-US" altLang="zh-CN" sz="2800" i="0" u="none" strike="noStrike" kern="1200" cap="none" spc="0" normalizeH="0" baseline="0" noProof="0" dirty="0">
                <a:ln>
                  <a:noFill/>
                </a:ln>
                <a:effectLst/>
                <a:uLnTx/>
                <a:uFillTx/>
                <a:latin typeface="Arial Narrow" pitchFamily="34" charset="0"/>
                <a:ea typeface="宋体"/>
              </a:rPr>
              <a:t>reorganize the organizational structure of the software into a more suitable one</a:t>
            </a:r>
            <a:r>
              <a:rPr lang="en-US" altLang="zh-CN" sz="2800" dirty="0">
                <a:latin typeface="Arial Narrow" pitchFamily="34" charset="0"/>
                <a:ea typeface="宋体"/>
              </a:rPr>
              <a:t>,</a:t>
            </a:r>
            <a:r>
              <a:rPr lang="en-US" altLang="zh-CN" sz="2800" b="1" dirty="0">
                <a:latin typeface="Arial Narrow" pitchFamily="34" charset="0"/>
                <a:ea typeface="宋体"/>
              </a:rPr>
              <a:t> </a:t>
            </a:r>
            <a:r>
              <a:rPr lang="en-US" altLang="zh-CN" sz="2800" dirty="0">
                <a:solidFill>
                  <a:srgbClr val="C00000"/>
                </a:solidFill>
                <a:effectLst/>
                <a:latin typeface="Arial Narrow" pitchFamily="34" charset="0"/>
                <a:ea typeface="宋体"/>
              </a:rPr>
              <a:t>by changing neither</a:t>
            </a:r>
            <a:r>
              <a:rPr lang="zh-CN" altLang="en-US" sz="2800" dirty="0">
                <a:solidFill>
                  <a:srgbClr val="C00000"/>
                </a:solidFill>
                <a:effectLst/>
                <a:latin typeface="Arial Narrow" pitchFamily="34" charset="0"/>
                <a:ea typeface="宋体"/>
              </a:rPr>
              <a:t> </a:t>
            </a:r>
            <a:r>
              <a:rPr lang="en-US" altLang="zh-CN" sz="2800" dirty="0">
                <a:solidFill>
                  <a:srgbClr val="C00000"/>
                </a:solidFill>
                <a:effectLst/>
                <a:latin typeface="Arial Narrow" pitchFamily="34" charset="0"/>
                <a:ea typeface="宋体"/>
              </a:rPr>
              <a:t>functionality , externally visible behaviors nor source code.</a:t>
            </a:r>
          </a:p>
        </p:txBody>
      </p:sp>
      <p:sp>
        <p:nvSpPr>
          <p:cNvPr id="15" name="矩形 14"/>
          <p:cNvSpPr/>
          <p:nvPr/>
        </p:nvSpPr>
        <p:spPr>
          <a:xfrm>
            <a:off x="2906220" y="3789019"/>
            <a:ext cx="8004879" cy="461665"/>
          </a:xfrm>
          <a:prstGeom prst="rect">
            <a:avLst/>
          </a:prstGeom>
        </p:spPr>
        <p:txBody>
          <a:bodyPr wrap="square">
            <a:spAutoFit/>
          </a:bodyPr>
          <a:lstStyle/>
          <a:p>
            <a:r>
              <a:rPr lang="en-US" altLang="zh-CN" sz="2400" b="1" dirty="0">
                <a:solidFill>
                  <a:srgbClr val="C00000"/>
                </a:solidFill>
                <a:effectLst>
                  <a:outerShdw blurRad="38100" dist="38100" dir="2700000" algn="tl">
                    <a:srgbClr val="000000"/>
                  </a:outerShdw>
                </a:effectLst>
                <a:latin typeface="Arial Narrow" pitchFamily="34" charset="0"/>
                <a:ea typeface="宋体"/>
              </a:rPr>
              <a:t>         </a:t>
            </a:r>
            <a:endParaRPr lang="zh-CN" altLang="en-US" sz="2400" b="1" dirty="0">
              <a:solidFill>
                <a:srgbClr val="C00000"/>
              </a:solidFill>
              <a:effectLst>
                <a:outerShdw blurRad="38100" dist="38100" dir="2700000" algn="tl">
                  <a:srgbClr val="000000"/>
                </a:outerShdw>
              </a:effectLst>
              <a:latin typeface="Arial Narrow" pitchFamily="34" charset="0"/>
              <a:ea typeface="宋体"/>
            </a:endParaRPr>
          </a:p>
        </p:txBody>
      </p:sp>
      <p:sp>
        <p:nvSpPr>
          <p:cNvPr id="16" name="矩形 15"/>
          <p:cNvSpPr/>
          <p:nvPr/>
        </p:nvSpPr>
        <p:spPr>
          <a:xfrm>
            <a:off x="2749349" y="4937020"/>
            <a:ext cx="7746859" cy="387798"/>
          </a:xfrm>
          <a:prstGeom prst="rect">
            <a:avLst/>
          </a:prstGeom>
        </p:spPr>
        <p:txBody>
          <a:bodyPr wrap="square">
            <a:spAutoFit/>
          </a:bodyPr>
          <a:lstStyle/>
          <a:p>
            <a:pPr lvl="0" defTabSz="914400" fontAlgn="base">
              <a:lnSpc>
                <a:spcPct val="80000"/>
              </a:lnSpc>
              <a:spcBef>
                <a:spcPct val="20000"/>
              </a:spcBef>
              <a:spcAft>
                <a:spcPct val="0"/>
              </a:spcAft>
              <a:buClr>
                <a:srgbClr val="EBF25A"/>
              </a:buClr>
              <a:buSzPct val="100000"/>
              <a:defRPr/>
            </a:pPr>
            <a:r>
              <a:rPr lang="en-US" altLang="zh-CN" sz="2400" b="1" dirty="0">
                <a:solidFill>
                  <a:srgbClr val="C00000"/>
                </a:solidFill>
                <a:effectLst>
                  <a:outerShdw blurRad="38100" dist="38100" dir="2700000" algn="tl">
                    <a:srgbClr val="000000"/>
                  </a:outerShdw>
                </a:effectLst>
                <a:latin typeface="Arial Narrow" pitchFamily="34" charset="0"/>
                <a:ea typeface="宋体"/>
              </a:rPr>
              <a:t>        </a:t>
            </a:r>
          </a:p>
        </p:txBody>
      </p:sp>
      <p:sp>
        <p:nvSpPr>
          <p:cNvPr id="4" name="文本框 3"/>
          <p:cNvSpPr txBox="1"/>
          <p:nvPr/>
        </p:nvSpPr>
        <p:spPr>
          <a:xfrm>
            <a:off x="2452817" y="1390280"/>
            <a:ext cx="8103064" cy="646331"/>
          </a:xfrm>
          <a:prstGeom prst="rect">
            <a:avLst/>
          </a:prstGeom>
          <a:solidFill>
            <a:srgbClr val="FFFFCC"/>
          </a:solidFill>
          <a:ln>
            <a:solidFill>
              <a:srgbClr val="FF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dirty="0"/>
              <a:t>Software Re-architecting is a process to reorganize the organizational structure of the software into a more suitable one. </a:t>
            </a:r>
          </a:p>
        </p:txBody>
      </p:sp>
    </p:spTree>
    <p:extLst>
      <p:ext uri="{BB962C8B-B14F-4D97-AF65-F5344CB8AC3E}">
        <p14:creationId xmlns:p14="http://schemas.microsoft.com/office/powerpoint/2010/main" val="14000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15"/>
                                        </p:tgtEl>
                                        <p:attrNameLst>
                                          <p:attrName>style.color</p:attrName>
                                        </p:attrNameLst>
                                      </p:cBhvr>
                                      <p:to>
                                        <p:clrVal>
                                          <a:schemeClr val="accent2"/>
                                        </p:clrVal>
                                      </p:to>
                                    </p:set>
                                    <p:set>
                                      <p:cBhvr>
                                        <p:cTn id="7" dur="500" fill="hold"/>
                                        <p:tgtEl>
                                          <p:spTgt spid="15"/>
                                        </p:tgtEl>
                                        <p:attrNameLst>
                                          <p:attrName>fillcolor</p:attrName>
                                        </p:attrNameLst>
                                      </p:cBhvr>
                                      <p:to>
                                        <p:clrVal>
                                          <a:schemeClr val="accent2"/>
                                        </p:clrVal>
                                      </p:to>
                                    </p:set>
                                    <p:set>
                                      <p:cBhvr>
                                        <p:cTn id="8" dur="500" fill="hold"/>
                                        <p:tgtEl>
                                          <p:spTgt spid="15"/>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grpId="0" nodeType="clickEffect">
                                  <p:stCondLst>
                                    <p:cond delay="0"/>
                                  </p:stCondLst>
                                  <p:iterate type="lt">
                                    <p:tmPct val="4000"/>
                                  </p:iterate>
                                  <p:childTnLst>
                                    <p:set>
                                      <p:cBhvr override="childStyle">
                                        <p:cTn id="12" dur="500" fill="hold"/>
                                        <p:tgtEl>
                                          <p:spTgt spid="16"/>
                                        </p:tgtEl>
                                        <p:attrNameLst>
                                          <p:attrName>style.color</p:attrName>
                                        </p:attrNameLst>
                                      </p:cBhvr>
                                      <p:to>
                                        <p:clrVal>
                                          <a:schemeClr val="accent2"/>
                                        </p:clrVal>
                                      </p:to>
                                    </p:set>
                                    <p:set>
                                      <p:cBhvr>
                                        <p:cTn id="13" dur="500" fill="hold"/>
                                        <p:tgtEl>
                                          <p:spTgt spid="16"/>
                                        </p:tgtEl>
                                        <p:attrNameLst>
                                          <p:attrName>fillcolor</p:attrName>
                                        </p:attrNameLst>
                                      </p:cBhvr>
                                      <p:to>
                                        <p:clrVal>
                                          <a:schemeClr val="accent2"/>
                                        </p:clrVal>
                                      </p:to>
                                    </p:set>
                                    <p:set>
                                      <p:cBhvr>
                                        <p:cTn id="14" dur="500" fill="hold"/>
                                        <p:tgtEl>
                                          <p:spTgt spid="1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2183641" y="583100"/>
            <a:ext cx="6285695" cy="1077218"/>
          </a:xfrm>
          <a:prstGeom prst="rect">
            <a:avLst/>
          </a:prstGeom>
        </p:spPr>
        <p:txBody>
          <a:bodyPr wrap="none">
            <a:spAutoFit/>
          </a:bodyPr>
          <a:lstStyle/>
          <a:p>
            <a:r>
              <a:rPr lang="en-US" altLang="zh-CN" sz="3200" kern="0" dirty="0">
                <a:solidFill>
                  <a:srgbClr val="FF0000"/>
                </a:solidFill>
                <a:latin typeface="Arial" panose="020B0604020202020204" pitchFamily="34" charset="0"/>
                <a:ea typeface="宋体" panose="02010600030101010101" pitchFamily="2" charset="-122"/>
              </a:rPr>
              <a:t>Transform a Legacy Architectural </a:t>
            </a:r>
          </a:p>
          <a:p>
            <a:r>
              <a:rPr lang="en-US" altLang="zh-CN" sz="3200" kern="0" dirty="0">
                <a:solidFill>
                  <a:srgbClr val="FF0000"/>
                </a:solidFill>
                <a:latin typeface="Arial" panose="020B0604020202020204" pitchFamily="34" charset="0"/>
                <a:ea typeface="宋体" panose="02010600030101010101" pitchFamily="2" charset="-122"/>
              </a:rPr>
              <a:t>Design into a Suitable One</a:t>
            </a:r>
            <a:endParaRPr lang="zh-CN" altLang="en-US" sz="3200" dirty="0">
              <a:solidFill>
                <a:srgbClr val="FF0000"/>
              </a:solidFill>
            </a:endParaRPr>
          </a:p>
        </p:txBody>
      </p:sp>
      <p:sp>
        <p:nvSpPr>
          <p:cNvPr id="8" name="矩形 7"/>
          <p:cNvSpPr/>
          <p:nvPr/>
        </p:nvSpPr>
        <p:spPr>
          <a:xfrm>
            <a:off x="1951630" y="4936712"/>
            <a:ext cx="8011236" cy="1015663"/>
          </a:xfrm>
          <a:prstGeom prst="rect">
            <a:avLst/>
          </a:prstGeom>
        </p:spPr>
        <p:txBody>
          <a:bodyPr wrap="square">
            <a:spAutoFit/>
          </a:bodyPr>
          <a:lstStyle/>
          <a:p>
            <a:r>
              <a:rPr lang="en-US" altLang="zh-CN" sz="2000" i="1" dirty="0">
                <a:solidFill>
                  <a:srgbClr val="000000"/>
                </a:solidFill>
                <a:latin typeface="Arial" panose="020B0604020202020204" pitchFamily="34" charset="0"/>
                <a:ea typeface="宋体" panose="02010600030101010101" pitchFamily="2" charset="-122"/>
              </a:rPr>
              <a:t>To a given old building, if there is only a transformation from an old architectural design into a new one without changing the building, a logical re-architecting is done.</a:t>
            </a:r>
            <a:endParaRPr lang="zh-CN" altLang="en-US" sz="2000" i="1" dirty="0"/>
          </a:p>
        </p:txBody>
      </p:sp>
      <p:grpSp>
        <p:nvGrpSpPr>
          <p:cNvPr id="4" name="组合 3"/>
          <p:cNvGrpSpPr/>
          <p:nvPr/>
        </p:nvGrpSpPr>
        <p:grpSpPr>
          <a:xfrm>
            <a:off x="2183641" y="2057476"/>
            <a:ext cx="7055892" cy="2411274"/>
            <a:chOff x="2456596" y="1984594"/>
            <a:chExt cx="7306492" cy="2482078"/>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b="5685"/>
            <a:stretch/>
          </p:blipFill>
          <p:spPr>
            <a:xfrm>
              <a:off x="2456596" y="1984594"/>
              <a:ext cx="4916317" cy="2482078"/>
            </a:xfrm>
            <a:prstGeom prst="rect">
              <a:avLst/>
            </a:prstGeom>
            <a:solidFill>
              <a:schemeClr val="accent2"/>
            </a:solidFill>
          </p:spPr>
        </p:pic>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1" r="481" b="7477"/>
            <a:stretch/>
          </p:blipFill>
          <p:spPr>
            <a:xfrm>
              <a:off x="7175951" y="2057477"/>
              <a:ext cx="2587137" cy="2409195"/>
            </a:xfrm>
            <a:prstGeom prst="rect">
              <a:avLst/>
            </a:prstGeom>
            <a:solidFill>
              <a:schemeClr val="accent2"/>
            </a:solidFill>
            <a:ln>
              <a:noFill/>
            </a:ln>
          </p:spPr>
        </p:pic>
      </p:grpSp>
    </p:spTree>
    <p:extLst>
      <p:ext uri="{BB962C8B-B14F-4D97-AF65-F5344CB8AC3E}">
        <p14:creationId xmlns:p14="http://schemas.microsoft.com/office/powerpoint/2010/main" val="310208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txBox="1">
            <a:spLocks/>
          </p:cNvSpPr>
          <p:nvPr/>
        </p:nvSpPr>
        <p:spPr>
          <a:xfrm>
            <a:off x="1171575" y="264430"/>
            <a:ext cx="9250734" cy="1280890"/>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b="1" dirty="0">
                <a:solidFill>
                  <a:srgbClr val="C00000"/>
                </a:solidFill>
              </a:rPr>
              <a:t>Logical</a:t>
            </a:r>
            <a:r>
              <a:rPr lang="en-US" altLang="zh-CN" dirty="0">
                <a:solidFill>
                  <a:schemeClr val="tx1"/>
                </a:solidFill>
              </a:rPr>
              <a:t> Re-architecting</a:t>
            </a:r>
            <a:endParaRPr lang="en-US" dirty="0">
              <a:solidFill>
                <a:schemeClr val="tx1"/>
              </a:solidFill>
            </a:endParaRPr>
          </a:p>
        </p:txBody>
      </p:sp>
      <p:pic>
        <p:nvPicPr>
          <p:cNvPr id="67" name="图片 66"/>
          <p:cNvPicPr>
            <a:picLocks noChangeAspect="1"/>
          </p:cNvPicPr>
          <p:nvPr/>
        </p:nvPicPr>
        <p:blipFill rotWithShape="1">
          <a:blip r:embed="rId2"/>
          <a:srcRect l="8431" t="13721" r="7600" b="8732"/>
          <a:stretch/>
        </p:blipFill>
        <p:spPr>
          <a:xfrm>
            <a:off x="1191987" y="861777"/>
            <a:ext cx="9926392" cy="3155043"/>
          </a:xfrm>
          <a:prstGeom prst="rect">
            <a:avLst/>
          </a:prstGeom>
          <a:ln>
            <a:noFill/>
          </a:ln>
          <a:effectLst>
            <a:softEdge rad="112500"/>
          </a:effectLst>
        </p:spPr>
      </p:pic>
      <p:pic>
        <p:nvPicPr>
          <p:cNvPr id="99" name="图片 98"/>
          <p:cNvPicPr>
            <a:picLocks noChangeAspect="1"/>
          </p:cNvPicPr>
          <p:nvPr/>
        </p:nvPicPr>
        <p:blipFill rotWithShape="1">
          <a:blip r:embed="rId3"/>
          <a:srcRect l="8900" t="12360" r="4009" b="9186"/>
          <a:stretch/>
        </p:blipFill>
        <p:spPr>
          <a:xfrm>
            <a:off x="1219200" y="4052655"/>
            <a:ext cx="9899179" cy="2837999"/>
          </a:xfrm>
          <a:prstGeom prst="rect">
            <a:avLst/>
          </a:prstGeom>
          <a:ln>
            <a:noFill/>
          </a:ln>
          <a:effectLst>
            <a:softEdge rad="112500"/>
          </a:effectLst>
        </p:spPr>
      </p:pic>
    </p:spTree>
    <p:extLst>
      <p:ext uri="{BB962C8B-B14F-4D97-AF65-F5344CB8AC3E}">
        <p14:creationId xmlns:p14="http://schemas.microsoft.com/office/powerpoint/2010/main" val="2582796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9" name="图片 68"/>
          <p:cNvPicPr>
            <a:picLocks noChangeAspect="1"/>
          </p:cNvPicPr>
          <p:nvPr/>
        </p:nvPicPr>
        <p:blipFill rotWithShape="1">
          <a:blip r:embed="rId2"/>
          <a:srcRect l="8120" t="11820" r="7600" b="12688"/>
          <a:stretch/>
        </p:blipFill>
        <p:spPr>
          <a:xfrm>
            <a:off x="1108264" y="2024406"/>
            <a:ext cx="10432672" cy="3361638"/>
          </a:xfrm>
          <a:prstGeom prst="rect">
            <a:avLst/>
          </a:prstGeom>
          <a:ln>
            <a:noFill/>
          </a:ln>
          <a:effectLst>
            <a:softEdge rad="112500"/>
          </a:effectLst>
        </p:spPr>
      </p:pic>
      <p:sp>
        <p:nvSpPr>
          <p:cNvPr id="70" name="文本框 69"/>
          <p:cNvSpPr txBox="1"/>
          <p:nvPr/>
        </p:nvSpPr>
        <p:spPr>
          <a:xfrm>
            <a:off x="1504950" y="923925"/>
            <a:ext cx="7284752" cy="769441"/>
          </a:xfrm>
          <a:prstGeom prst="rect">
            <a:avLst/>
          </a:prstGeom>
          <a:noFill/>
        </p:spPr>
        <p:txBody>
          <a:bodyPr wrap="square" rtlCol="0">
            <a:spAutoFit/>
          </a:bodyPr>
          <a:lstStyle/>
          <a:p>
            <a:r>
              <a:rPr lang="en-US" altLang="zh-CN" sz="4400" dirty="0">
                <a:latin typeface="Arial" panose="020B0604020202020204" pitchFamily="34" charset="0"/>
                <a:cs typeface="Arial" panose="020B0604020202020204" pitchFamily="34" charset="0"/>
              </a:rPr>
              <a:t>Logical rearchitecture</a:t>
            </a:r>
            <a:endParaRPr lang="zh-CN" altLang="en-US" sz="4400" dirty="0">
              <a:latin typeface="Arial" panose="020B0604020202020204" pitchFamily="34" charset="0"/>
              <a:cs typeface="Arial" panose="020B0604020202020204" pitchFamily="34" charset="0"/>
            </a:endParaRPr>
          </a:p>
        </p:txBody>
      </p:sp>
      <p:sp>
        <p:nvSpPr>
          <p:cNvPr id="71" name="矩形 70"/>
          <p:cNvSpPr/>
          <p:nvPr/>
        </p:nvSpPr>
        <p:spPr>
          <a:xfrm>
            <a:off x="2218155" y="5723838"/>
            <a:ext cx="5864106" cy="461665"/>
          </a:xfrm>
          <a:prstGeom prst="rect">
            <a:avLst/>
          </a:prstGeom>
        </p:spPr>
        <p:txBody>
          <a:bodyPr wrap="none">
            <a:spAutoFit/>
          </a:bodyPr>
          <a:lstStyle/>
          <a:p>
            <a:r>
              <a:rPr lang="en-US" altLang="zh-CN" sz="2400" dirty="0">
                <a:latin typeface="Arial" panose="020B0604020202020204" pitchFamily="34" charset="0"/>
                <a:ea typeface="宋体" panose="02010600030101010101" pitchFamily="2" charset="-122"/>
                <a:cs typeface="Arial" panose="020B0604020202020204" pitchFamily="34" charset="0"/>
              </a:rPr>
              <a:t>Put a vertical bar in the mid of the picture.</a:t>
            </a:r>
            <a:endParaRPr lang="zh-CN" altLang="en-US" sz="2400" dirty="0">
              <a:latin typeface="Arial" panose="020B0604020202020204" pitchFamily="34" charset="0"/>
              <a:cs typeface="Arial" panose="020B0604020202020204" pitchFamily="34" charset="0"/>
            </a:endParaRPr>
          </a:p>
        </p:txBody>
      </p:sp>
      <p:sp>
        <p:nvSpPr>
          <p:cNvPr id="4" name="矩形 3"/>
          <p:cNvSpPr/>
          <p:nvPr/>
        </p:nvSpPr>
        <p:spPr>
          <a:xfrm>
            <a:off x="6580414" y="2169296"/>
            <a:ext cx="1501847" cy="97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580414" y="2082601"/>
            <a:ext cx="1716624" cy="369332"/>
          </a:xfrm>
          <a:prstGeom prst="rect">
            <a:avLst/>
          </a:prstGeom>
        </p:spPr>
        <p:txBody>
          <a:bodyPr wrap="none">
            <a:spAutoFit/>
          </a:bodyPr>
          <a:lstStyle/>
          <a:p>
            <a:r>
              <a:rPr lang="en-US" altLang="zh-CN" dirty="0">
                <a:solidFill>
                  <a:srgbClr val="C00000"/>
                </a:solidFill>
                <a:latin typeface="Calibri" panose="020F0502020204030204" pitchFamily="34" charset="0"/>
                <a:ea typeface="宋体" panose="02010600030101010101" pitchFamily="2" charset="-122"/>
                <a:cs typeface="Times New Roman" panose="02020603050405020304" pitchFamily="18" charset="0"/>
              </a:rPr>
              <a:t>10 crossing lines</a:t>
            </a:r>
            <a:endParaRPr lang="zh-CN" altLang="en-US" sz="3600" dirty="0"/>
          </a:p>
        </p:txBody>
      </p:sp>
    </p:spTree>
    <p:extLst>
      <p:ext uri="{BB962C8B-B14F-4D97-AF65-F5344CB8AC3E}">
        <p14:creationId xmlns:p14="http://schemas.microsoft.com/office/powerpoint/2010/main" val="709690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9213" t="13267" r="6820" b="7825"/>
          <a:stretch/>
        </p:blipFill>
        <p:spPr>
          <a:xfrm>
            <a:off x="982638" y="1308645"/>
            <a:ext cx="10740789" cy="3742323"/>
          </a:xfrm>
          <a:prstGeom prst="rect">
            <a:avLst/>
          </a:prstGeom>
          <a:ln>
            <a:noFill/>
          </a:ln>
          <a:effectLst>
            <a:softEdge rad="112500"/>
          </a:effectLst>
        </p:spPr>
      </p:pic>
      <p:sp>
        <p:nvSpPr>
          <p:cNvPr id="3" name="文本框 2"/>
          <p:cNvSpPr txBox="1"/>
          <p:nvPr/>
        </p:nvSpPr>
        <p:spPr>
          <a:xfrm>
            <a:off x="1081870" y="516637"/>
            <a:ext cx="7284752" cy="707886"/>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rPr>
              <a:t>Logical Re-architecting</a:t>
            </a:r>
            <a:endParaRPr lang="zh-CN" altLang="en-US" sz="4000" dirty="0">
              <a:latin typeface="Arial" panose="020B0604020202020204" pitchFamily="34" charset="0"/>
              <a:cs typeface="Arial" panose="020B0604020202020204" pitchFamily="34" charset="0"/>
            </a:endParaRPr>
          </a:p>
        </p:txBody>
      </p:sp>
      <p:sp>
        <p:nvSpPr>
          <p:cNvPr id="4" name="矩形 3"/>
          <p:cNvSpPr/>
          <p:nvPr/>
        </p:nvSpPr>
        <p:spPr>
          <a:xfrm>
            <a:off x="793631" y="5135090"/>
            <a:ext cx="11157024" cy="1446550"/>
          </a:xfrm>
          <a:prstGeom prst="rect">
            <a:avLst/>
          </a:prstGeom>
        </p:spPr>
        <p:txBody>
          <a:bodyPr wrap="square">
            <a:spAutoFit/>
          </a:bodyPr>
          <a:lstStyle/>
          <a:p>
            <a:pPr lvl="0"/>
            <a:r>
              <a:rPr lang="en-US" altLang="zh-CN" sz="2200" dirty="0">
                <a:latin typeface="Arial" panose="020B0604020202020204" pitchFamily="34" charset="0"/>
                <a:ea typeface="宋体" panose="02010600030101010101" pitchFamily="2" charset="-122"/>
                <a:cs typeface="Arial" panose="020B0604020202020204" pitchFamily="34" charset="0"/>
              </a:rPr>
              <a:t>Use your mouse to catch a functional component (circle) and move it from one side of the bar to the other side. Now, you may calculate the number of the lines that cross the bar.</a:t>
            </a:r>
            <a:r>
              <a:rPr lang="en-US" altLang="zh-CN" sz="2200" dirty="0">
                <a:latin typeface="Arial" panose="020B0604020202020204" pitchFamily="34" charset="0"/>
                <a:cs typeface="Arial" panose="020B0604020202020204" pitchFamily="34" charset="0"/>
              </a:rPr>
              <a:t> If the number of the lines are less than it was, please leave the component to the new place, otherwise, bring it back to the original position.</a:t>
            </a:r>
            <a:endParaRPr lang="zh-CN" altLang="zh-CN" sz="2200" dirty="0">
              <a:latin typeface="Arial" panose="020B0604020202020204" pitchFamily="34" charset="0"/>
              <a:cs typeface="Arial" panose="020B0604020202020204" pitchFamily="34" charset="0"/>
            </a:endParaRPr>
          </a:p>
        </p:txBody>
      </p:sp>
      <p:sp>
        <p:nvSpPr>
          <p:cNvPr id="6" name="矩形 5"/>
          <p:cNvSpPr/>
          <p:nvPr/>
        </p:nvSpPr>
        <p:spPr>
          <a:xfrm>
            <a:off x="6372143" y="1405679"/>
            <a:ext cx="1632858" cy="1386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223620" y="1405679"/>
            <a:ext cx="1509837" cy="369332"/>
          </a:xfrm>
          <a:prstGeom prst="rect">
            <a:avLst/>
          </a:prstGeom>
        </p:spPr>
        <p:txBody>
          <a:bodyPr wrap="none">
            <a:spAutoFit/>
          </a:bodyPr>
          <a:lstStyle/>
          <a:p>
            <a:r>
              <a:rPr lang="en-US" altLang="zh-CN" dirty="0">
                <a:solidFill>
                  <a:srgbClr val="C00000"/>
                </a:solidFill>
                <a:latin typeface="Calibri" panose="020F0502020204030204" pitchFamily="34" charset="0"/>
                <a:ea typeface="宋体" panose="02010600030101010101" pitchFamily="2" charset="-122"/>
                <a:cs typeface="Times New Roman" panose="02020603050405020304" pitchFamily="18" charset="0"/>
              </a:rPr>
              <a:t>8 crossing line</a:t>
            </a:r>
            <a:endParaRPr lang="zh-CN" altLang="en-US" sz="3600" dirty="0"/>
          </a:p>
        </p:txBody>
      </p:sp>
    </p:spTree>
    <p:extLst>
      <p:ext uri="{BB962C8B-B14F-4D97-AF65-F5344CB8AC3E}">
        <p14:creationId xmlns:p14="http://schemas.microsoft.com/office/powerpoint/2010/main" val="4162161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5779" t="13267" r="8536" b="9186"/>
          <a:stretch/>
        </p:blipFill>
        <p:spPr>
          <a:xfrm>
            <a:off x="764275" y="1277090"/>
            <a:ext cx="10469998" cy="3608614"/>
          </a:xfrm>
          <a:prstGeom prst="rect">
            <a:avLst/>
          </a:prstGeom>
          <a:ln>
            <a:noFill/>
          </a:ln>
          <a:effectLst>
            <a:softEdge rad="112500"/>
          </a:effectLst>
        </p:spPr>
      </p:pic>
      <p:sp>
        <p:nvSpPr>
          <p:cNvPr id="3" name="文本框 2"/>
          <p:cNvSpPr txBox="1"/>
          <p:nvPr/>
        </p:nvSpPr>
        <p:spPr>
          <a:xfrm>
            <a:off x="1349675" y="406340"/>
            <a:ext cx="7284752" cy="769441"/>
          </a:xfrm>
          <a:prstGeom prst="rect">
            <a:avLst/>
          </a:prstGeom>
          <a:noFill/>
        </p:spPr>
        <p:txBody>
          <a:bodyPr wrap="square" rtlCol="0">
            <a:spAutoFit/>
          </a:bodyPr>
          <a:lstStyle/>
          <a:p>
            <a:r>
              <a:rPr lang="en-US" altLang="zh-CN" sz="4400" dirty="0">
                <a:latin typeface="Arial" panose="020B0604020202020204" pitchFamily="34" charset="0"/>
                <a:cs typeface="Arial" panose="020B0604020202020204" pitchFamily="34" charset="0"/>
              </a:rPr>
              <a:t>Logical Re-architecting</a:t>
            </a:r>
            <a:endParaRPr lang="zh-CN" altLang="en-US" sz="4400" dirty="0">
              <a:latin typeface="Arial" panose="020B0604020202020204" pitchFamily="34" charset="0"/>
              <a:cs typeface="Arial" panose="020B0604020202020204" pitchFamily="34" charset="0"/>
            </a:endParaRPr>
          </a:p>
        </p:txBody>
      </p:sp>
      <p:sp>
        <p:nvSpPr>
          <p:cNvPr id="6" name="矩形 5"/>
          <p:cNvSpPr/>
          <p:nvPr/>
        </p:nvSpPr>
        <p:spPr>
          <a:xfrm>
            <a:off x="6531429" y="1484112"/>
            <a:ext cx="1730828" cy="173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42787" y="1344819"/>
            <a:ext cx="1509837" cy="369332"/>
          </a:xfrm>
          <a:prstGeom prst="rect">
            <a:avLst/>
          </a:prstGeom>
          <a:solidFill>
            <a:schemeClr val="bg1"/>
          </a:solidFill>
        </p:spPr>
        <p:txBody>
          <a:bodyPr wrap="none">
            <a:spAutoFit/>
          </a:bodyPr>
          <a:lstStyle/>
          <a:p>
            <a:r>
              <a:rPr lang="en-US" altLang="zh-CN" dirty="0">
                <a:solidFill>
                  <a:srgbClr val="C00000"/>
                </a:solidFill>
                <a:latin typeface="Calibri" panose="020F0502020204030204" pitchFamily="34" charset="0"/>
                <a:ea typeface="宋体" panose="02010600030101010101" pitchFamily="2" charset="-122"/>
                <a:cs typeface="Times New Roman" panose="02020603050405020304" pitchFamily="18" charset="0"/>
              </a:rPr>
              <a:t>9 crossing line</a:t>
            </a:r>
            <a:endParaRPr lang="zh-CN" altLang="en-US" sz="3600" dirty="0"/>
          </a:p>
        </p:txBody>
      </p:sp>
      <p:sp>
        <p:nvSpPr>
          <p:cNvPr id="9" name="矩形 8"/>
          <p:cNvSpPr/>
          <p:nvPr/>
        </p:nvSpPr>
        <p:spPr>
          <a:xfrm>
            <a:off x="764275" y="5092726"/>
            <a:ext cx="11157024" cy="1446550"/>
          </a:xfrm>
          <a:prstGeom prst="rect">
            <a:avLst/>
          </a:prstGeom>
        </p:spPr>
        <p:txBody>
          <a:bodyPr wrap="square">
            <a:spAutoFit/>
          </a:bodyPr>
          <a:lstStyle/>
          <a:p>
            <a:pPr lvl="0"/>
            <a:r>
              <a:rPr lang="en-US" altLang="zh-CN" sz="2200" dirty="0">
                <a:latin typeface="Arial" panose="020B0604020202020204" pitchFamily="34" charset="0"/>
                <a:ea typeface="宋体" panose="02010600030101010101" pitchFamily="2" charset="-122"/>
                <a:cs typeface="Arial" panose="020B0604020202020204" pitchFamily="34" charset="0"/>
              </a:rPr>
              <a:t>Use your mouse to catch a functional component (circle) and move it from one side of the bar to the other side. Now, you may calculate the number of the lines that cross the bar.</a:t>
            </a:r>
            <a:r>
              <a:rPr lang="en-US" altLang="zh-CN" sz="2200" dirty="0">
                <a:latin typeface="Arial" panose="020B0604020202020204" pitchFamily="34" charset="0"/>
                <a:cs typeface="Arial" panose="020B0604020202020204" pitchFamily="34" charset="0"/>
              </a:rPr>
              <a:t> If the number of the lines are less than it was, please leave the component to the new place, otherwise, bring it back to the original position.</a:t>
            </a:r>
            <a:endParaRPr lang="zh-CN" altLang="zh-CN"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0384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72950-A514-28B5-6809-7EA23A29C480}"/>
              </a:ext>
            </a:extLst>
          </p:cNvPr>
          <p:cNvSpPr>
            <a:spLocks noGrp="1"/>
          </p:cNvSpPr>
          <p:nvPr>
            <p:ph type="title"/>
          </p:nvPr>
        </p:nvSpPr>
        <p:spPr/>
        <p:txBody>
          <a:bodyPr/>
          <a:lstStyle/>
          <a:p>
            <a:r>
              <a:rPr lang="en-US" dirty="0"/>
              <a:t>Reference</a:t>
            </a:r>
            <a:endParaRPr lang="LID4096" dirty="0"/>
          </a:p>
        </p:txBody>
      </p:sp>
      <p:sp>
        <p:nvSpPr>
          <p:cNvPr id="4" name="Content Placeholder 3">
            <a:extLst>
              <a:ext uri="{FF2B5EF4-FFF2-40B4-BE49-F238E27FC236}">
                <a16:creationId xmlns:a16="http://schemas.microsoft.com/office/drawing/2014/main" id="{A3D05028-1C95-F167-D1A8-A62534517F2E}"/>
              </a:ext>
            </a:extLst>
          </p:cNvPr>
          <p:cNvSpPr>
            <a:spLocks noGrp="1"/>
          </p:cNvSpPr>
          <p:nvPr>
            <p:ph idx="1"/>
          </p:nvPr>
        </p:nvSpPr>
        <p:spPr/>
        <p:txBody>
          <a:bodyPr/>
          <a:lstStyle/>
          <a:p>
            <a:pPr>
              <a:buFont typeface="+mj-lt"/>
              <a:buAutoNum type="arabicPeriod"/>
            </a:pPr>
            <a:r>
              <a:rPr lang="en-US" sz="1800" dirty="0">
                <a:solidFill>
                  <a:srgbClr val="333333"/>
                </a:solidFill>
                <a:effectLst/>
                <a:latin typeface="Times New Roman" panose="02020603050405020304" pitchFamily="18" charset="0"/>
                <a:ea typeface="SimSun" panose="02010600030101010101" pitchFamily="2" charset="-122"/>
              </a:rPr>
              <a:t>H. Li and M. Looijen, “Legacy System Modernization (in Dutch)," , IT Management [Select], ISSN:13839667, Vol 5 No. 2, page 94-102, 1999.</a:t>
            </a:r>
            <a:endParaRPr lang="en-GB" sz="1800" dirty="0">
              <a:solidFill>
                <a:srgbClr val="333333"/>
              </a:solidFill>
              <a:effectLst/>
              <a:latin typeface="Times New Roman" panose="02020603050405020304" pitchFamily="18" charset="0"/>
              <a:ea typeface="SimSun" panose="02010600030101010101" pitchFamily="2" charset="-122"/>
            </a:endParaRPr>
          </a:p>
          <a:p>
            <a:pPr>
              <a:buFont typeface="+mj-lt"/>
              <a:buAutoNum type="arabicPeriod"/>
            </a:pPr>
            <a:r>
              <a:rPr lang="en-GB" sz="1800" dirty="0">
                <a:solidFill>
                  <a:srgbClr val="333333"/>
                </a:solidFill>
                <a:effectLst/>
                <a:latin typeface="Times New Roman" panose="02020603050405020304" pitchFamily="18" charset="0"/>
                <a:ea typeface="SimSun" panose="02010600030101010101" pitchFamily="2" charset="-122"/>
              </a:rPr>
              <a:t>H. Li, “Large-Scale Software Reuse &amp; Large Complex System Re-Architecting,” Professional Lecture Series at Graduate School of  Chinese Academy of  Sciences, Beijing, China,2009.</a:t>
            </a:r>
          </a:p>
        </p:txBody>
      </p:sp>
      <p:sp>
        <p:nvSpPr>
          <p:cNvPr id="3" name="Slide Number Placeholder 2">
            <a:extLst>
              <a:ext uri="{FF2B5EF4-FFF2-40B4-BE49-F238E27FC236}">
                <a16:creationId xmlns:a16="http://schemas.microsoft.com/office/drawing/2014/main" id="{69A79790-38CA-8CA6-CA5B-3C977109E150}"/>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704962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5" name="图片 34"/>
          <p:cNvPicPr>
            <a:picLocks noChangeAspect="1"/>
          </p:cNvPicPr>
          <p:nvPr/>
        </p:nvPicPr>
        <p:blipFill rotWithShape="1">
          <a:blip r:embed="rId3"/>
          <a:srcRect l="8277" t="12987" r="4166" b="12571"/>
          <a:stretch/>
        </p:blipFill>
        <p:spPr>
          <a:xfrm>
            <a:off x="833681" y="1552138"/>
            <a:ext cx="10542053" cy="3363685"/>
          </a:xfrm>
          <a:prstGeom prst="rect">
            <a:avLst/>
          </a:prstGeom>
          <a:ln>
            <a:noFill/>
          </a:ln>
          <a:effectLst>
            <a:softEdge rad="112500"/>
          </a:effectLst>
        </p:spPr>
      </p:pic>
      <p:sp>
        <p:nvSpPr>
          <p:cNvPr id="36" name="文本框 35"/>
          <p:cNvSpPr txBox="1"/>
          <p:nvPr/>
        </p:nvSpPr>
        <p:spPr>
          <a:xfrm>
            <a:off x="1418686" y="542369"/>
            <a:ext cx="7284752" cy="769441"/>
          </a:xfrm>
          <a:prstGeom prst="rect">
            <a:avLst/>
          </a:prstGeom>
          <a:noFill/>
        </p:spPr>
        <p:txBody>
          <a:bodyPr wrap="square" rtlCol="0">
            <a:spAutoFit/>
          </a:bodyPr>
          <a:lstStyle/>
          <a:p>
            <a:r>
              <a:rPr lang="en-US" altLang="zh-CN" sz="4400" dirty="0">
                <a:latin typeface="Arial" panose="020B0604020202020204" pitchFamily="34" charset="0"/>
                <a:cs typeface="Arial" panose="020B0604020202020204" pitchFamily="34" charset="0"/>
              </a:rPr>
              <a:t>Logical Re-architecting</a:t>
            </a:r>
            <a:endParaRPr lang="zh-CN" altLang="en-US" sz="4400" dirty="0">
              <a:latin typeface="Arial" panose="020B0604020202020204" pitchFamily="34" charset="0"/>
              <a:cs typeface="Arial" panose="020B0604020202020204" pitchFamily="34" charset="0"/>
            </a:endParaRPr>
          </a:p>
        </p:txBody>
      </p:sp>
      <p:sp>
        <p:nvSpPr>
          <p:cNvPr id="37" name="矩形 36"/>
          <p:cNvSpPr/>
          <p:nvPr/>
        </p:nvSpPr>
        <p:spPr>
          <a:xfrm>
            <a:off x="1276709" y="5156151"/>
            <a:ext cx="10099025" cy="1569660"/>
          </a:xfrm>
          <a:prstGeom prst="rect">
            <a:avLst/>
          </a:prstGeom>
        </p:spPr>
        <p:txBody>
          <a:bodyPr wrap="square">
            <a:spAutoFit/>
          </a:bodyPr>
          <a:lstStyle/>
          <a:p>
            <a:pPr lvl="0"/>
            <a:r>
              <a:rPr lang="en-US" altLang="zh-CN" sz="2400" dirty="0">
                <a:latin typeface="Arial" panose="020B0604020202020204" pitchFamily="34" charset="0"/>
                <a:ea typeface="宋体" panose="02010600030101010101" pitchFamily="2" charset="-122"/>
                <a:cs typeface="Arial" panose="020B0604020202020204" pitchFamily="34" charset="0"/>
              </a:rPr>
              <a:t>Following the same way, you may continuously try to move (or not move) the components from one side to another.</a:t>
            </a:r>
            <a:r>
              <a:rPr lang="en-US" altLang="zh-CN" sz="2400" dirty="0">
                <a:latin typeface="Arial" panose="020B0604020202020204" pitchFamily="34" charset="0"/>
                <a:cs typeface="Arial" panose="020B0604020202020204" pitchFamily="34" charset="0"/>
              </a:rPr>
              <a:t> The process may be continued until the crossing lines are minimized.</a:t>
            </a:r>
          </a:p>
          <a:p>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938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1964595" y="674146"/>
            <a:ext cx="9615855" cy="707886"/>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rPr>
              <a:t>The result of the Logical re-architecting</a:t>
            </a:r>
            <a:endParaRPr lang="zh-CN" altLang="en-US" sz="4000" dirty="0">
              <a:latin typeface="Arial" panose="020B0604020202020204" pitchFamily="34" charset="0"/>
              <a:cs typeface="Arial" panose="020B0604020202020204" pitchFamily="34" charset="0"/>
            </a:endParaRPr>
          </a:p>
        </p:txBody>
      </p:sp>
      <p:grpSp>
        <p:nvGrpSpPr>
          <p:cNvPr id="6" name="组合 5"/>
          <p:cNvGrpSpPr/>
          <p:nvPr/>
        </p:nvGrpSpPr>
        <p:grpSpPr>
          <a:xfrm>
            <a:off x="1733266" y="2164097"/>
            <a:ext cx="9260331" cy="3363685"/>
            <a:chOff x="1774209" y="1822903"/>
            <a:chExt cx="9260331" cy="3363685"/>
          </a:xfrm>
        </p:grpSpPr>
        <p:pic>
          <p:nvPicPr>
            <p:cNvPr id="2" name="图片 1"/>
            <p:cNvPicPr>
              <a:picLocks noChangeAspect="1"/>
            </p:cNvPicPr>
            <p:nvPr/>
          </p:nvPicPr>
          <p:blipFill rotWithShape="1">
            <a:blip r:embed="rId2"/>
            <a:srcRect l="8277" t="12987" r="4166" b="12571"/>
            <a:stretch/>
          </p:blipFill>
          <p:spPr>
            <a:xfrm>
              <a:off x="1774209" y="1822903"/>
              <a:ext cx="9260331" cy="3363685"/>
            </a:xfrm>
            <a:prstGeom prst="rect">
              <a:avLst/>
            </a:prstGeom>
            <a:ln>
              <a:noFill/>
            </a:ln>
            <a:effectLst>
              <a:softEdge rad="112500"/>
            </a:effectLst>
          </p:spPr>
        </p:pic>
        <p:cxnSp>
          <p:nvCxnSpPr>
            <p:cNvPr id="5" name="直接连接符 4"/>
            <p:cNvCxnSpPr/>
            <p:nvPr/>
          </p:nvCxnSpPr>
          <p:spPr>
            <a:xfrm flipV="1">
              <a:off x="3957851" y="2704645"/>
              <a:ext cx="3491390" cy="1635343"/>
            </a:xfrm>
            <a:prstGeom prst="line">
              <a:avLst/>
            </a:prstGeom>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198798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txBox="1">
            <a:spLocks/>
          </p:cNvSpPr>
          <p:nvPr/>
        </p:nvSpPr>
        <p:spPr>
          <a:xfrm>
            <a:off x="1555238" y="1072995"/>
            <a:ext cx="9053512" cy="1280890"/>
          </a:xfrm>
          <a:prstGeom prst="rect">
            <a:avLst/>
          </a:prstGeom>
        </p:spPr>
        <p:txBody>
          <a:bodyPr>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solidFill>
                  <a:srgbClr val="C00000"/>
                </a:solidFill>
              </a:rPr>
              <a:t>Conclusion</a:t>
            </a:r>
            <a:endParaRPr lang="en-US" dirty="0"/>
          </a:p>
        </p:txBody>
      </p:sp>
      <p:sp>
        <p:nvSpPr>
          <p:cNvPr id="3" name="内容占位符 7"/>
          <p:cNvSpPr txBox="1">
            <a:spLocks/>
          </p:cNvSpPr>
          <p:nvPr/>
        </p:nvSpPr>
        <p:spPr>
          <a:xfrm>
            <a:off x="1555238" y="2178926"/>
            <a:ext cx="9053512" cy="2104571"/>
          </a:xfrm>
          <a:prstGeom prst="rect">
            <a:avLst/>
          </a:prstGeom>
          <a:solidFill>
            <a:schemeClr val="tx1">
              <a:lumMod val="50000"/>
              <a:lumOff val="50000"/>
            </a:schemeClr>
          </a:solidFill>
          <a:ln>
            <a:solidFill>
              <a:schemeClr val="tx1">
                <a:lumMod val="50000"/>
                <a:lumOff val="50000"/>
              </a:schemeClr>
            </a:solidFill>
          </a:ln>
          <a:scene3d>
            <a:camera prst="orthographicFront"/>
            <a:lightRig rig="threePt" dir="t"/>
          </a:scene3d>
          <a:sp3d>
            <a:bevelT w="152400" h="50800" prst="softRound"/>
          </a:sp3d>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sz="800" b="1" dirty="0">
              <a:solidFill>
                <a:schemeClr val="bg1"/>
              </a:solidFill>
            </a:endParaRPr>
          </a:p>
          <a:p>
            <a:r>
              <a:rPr lang="en-US" sz="2400" b="1" dirty="0">
                <a:solidFill>
                  <a:schemeClr val="bg1"/>
                </a:solidFill>
              </a:rPr>
              <a:t>Logical re-architecting is possible.</a:t>
            </a:r>
          </a:p>
          <a:p>
            <a:r>
              <a:rPr lang="en-US" sz="2400" b="1" dirty="0">
                <a:solidFill>
                  <a:schemeClr val="bg1"/>
                </a:solidFill>
              </a:rPr>
              <a:t>Logical re-architecting can be done automatically.</a:t>
            </a:r>
          </a:p>
          <a:p>
            <a:r>
              <a:rPr lang="en-US" sz="2400" b="1" dirty="0">
                <a:solidFill>
                  <a:schemeClr val="bg1"/>
                </a:solidFill>
              </a:rPr>
              <a:t>Logical re-architecting has its limitation.</a:t>
            </a:r>
          </a:p>
          <a:p>
            <a:endParaRPr lang="en-US" dirty="0"/>
          </a:p>
        </p:txBody>
      </p:sp>
      <p:grpSp>
        <p:nvGrpSpPr>
          <p:cNvPr id="6" name="组合 5"/>
          <p:cNvGrpSpPr/>
          <p:nvPr/>
        </p:nvGrpSpPr>
        <p:grpSpPr>
          <a:xfrm>
            <a:off x="1555238" y="4672257"/>
            <a:ext cx="9053512" cy="1079500"/>
            <a:chOff x="1508248" y="4894566"/>
            <a:chExt cx="9053512" cy="1079500"/>
          </a:xfrm>
        </p:grpSpPr>
        <p:sp>
          <p:nvSpPr>
            <p:cNvPr id="4" name="Rectangle 7"/>
            <p:cNvSpPr>
              <a:spLocks/>
            </p:cNvSpPr>
            <p:nvPr/>
          </p:nvSpPr>
          <p:spPr bwMode="auto">
            <a:xfrm>
              <a:off x="1508248" y="4894566"/>
              <a:ext cx="9053512" cy="1079500"/>
            </a:xfrm>
            <a:prstGeom prst="rect">
              <a:avLst/>
            </a:prstGeom>
            <a:noFill/>
            <a:ln w="9525">
              <a:solidFill>
                <a:srgbClr val="C00000"/>
              </a:solidFill>
              <a:miter lim="800000"/>
              <a:headEnd/>
              <a:tailEnd/>
            </a:ln>
          </p:spPr>
          <p:txBody>
            <a:bodyPr/>
            <a:lstStyle/>
            <a:p>
              <a:pPr marL="342900" indent="-342900" defTabSz="914400" eaLnBrk="0" fontAlgn="base" hangingPunct="0">
                <a:spcBef>
                  <a:spcPct val="20000"/>
                </a:spcBef>
                <a:spcAft>
                  <a:spcPct val="0"/>
                </a:spcAft>
                <a:buClr>
                  <a:srgbClr val="FFFFCC"/>
                </a:buClr>
                <a:buSzPct val="60000"/>
                <a:buFont typeface="Wingdings" pitchFamily="2" charset="2"/>
                <a:buChar char="ü"/>
              </a:pPr>
              <a:r>
                <a:rPr lang="en-US" altLang="zh-CN" sz="2800" i="1" u="sng" dirty="0">
                  <a:latin typeface="Times New Roman" pitchFamily="18" charset="0"/>
                  <a:ea typeface="宋体" charset="-122"/>
                </a:rPr>
                <a:t>Can you change system architecture without modifying the system code?</a:t>
              </a:r>
            </a:p>
          </p:txBody>
        </p:sp>
        <p:sp>
          <p:nvSpPr>
            <p:cNvPr id="5" name="Oval 8"/>
            <p:cNvSpPr>
              <a:spLocks noChangeArrowheads="1"/>
            </p:cNvSpPr>
            <p:nvPr/>
          </p:nvSpPr>
          <p:spPr bwMode="auto">
            <a:xfrm>
              <a:off x="6646786" y="5434316"/>
              <a:ext cx="503238" cy="503237"/>
            </a:xfrm>
            <a:prstGeom prst="ellipse">
              <a:avLst/>
            </a:prstGeom>
            <a:solidFill>
              <a:srgbClr val="FF3300"/>
            </a:solidFill>
            <a:ln w="9525">
              <a:noFill/>
              <a:round/>
              <a:headEnd/>
              <a:tailEnd/>
            </a:ln>
            <a:effectLst>
              <a:prstShdw prst="shdw17" dist="17961" dir="2700000">
                <a:srgbClr val="FF3300">
                  <a:gamma/>
                  <a:shade val="60000"/>
                  <a:invGamma/>
                </a:srgbClr>
              </a:prstShdw>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effectLst/>
                  <a:uLnTx/>
                  <a:uFillTx/>
                  <a:latin typeface="Arial Narrow" pitchFamily="34" charset="0"/>
                  <a:ea typeface="宋体" pitchFamily="2" charset="-122"/>
                </a:rPr>
                <a:t>YES</a:t>
              </a:r>
            </a:p>
          </p:txBody>
        </p:sp>
      </p:grpSp>
    </p:spTree>
    <p:extLst>
      <p:ext uri="{BB962C8B-B14F-4D97-AF65-F5344CB8AC3E}">
        <p14:creationId xmlns:p14="http://schemas.microsoft.com/office/powerpoint/2010/main" val="783090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txBox="1">
            <a:spLocks/>
          </p:cNvSpPr>
          <p:nvPr/>
        </p:nvSpPr>
        <p:spPr>
          <a:xfrm>
            <a:off x="1342344" y="972453"/>
            <a:ext cx="8911687" cy="856347"/>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accent1"/>
                </a:solidFill>
              </a:rPr>
              <a:t>Physical</a:t>
            </a:r>
            <a:r>
              <a:rPr lang="en-US" dirty="0">
                <a:solidFill>
                  <a:schemeClr val="tx1"/>
                </a:solidFill>
              </a:rPr>
              <a:t> Re-architecting</a:t>
            </a:r>
          </a:p>
        </p:txBody>
      </p:sp>
      <p:pic>
        <p:nvPicPr>
          <p:cNvPr id="4" name="图片 3"/>
          <p:cNvPicPr>
            <a:picLocks noChangeAspect="1"/>
          </p:cNvPicPr>
          <p:nvPr/>
        </p:nvPicPr>
        <p:blipFill>
          <a:blip r:embed="rId2"/>
          <a:stretch>
            <a:fillRect/>
          </a:stretch>
        </p:blipFill>
        <p:spPr>
          <a:xfrm>
            <a:off x="1463062" y="2135669"/>
            <a:ext cx="9534525" cy="2819400"/>
          </a:xfrm>
          <a:prstGeom prst="rect">
            <a:avLst/>
          </a:prstGeom>
        </p:spPr>
      </p:pic>
      <p:sp>
        <p:nvSpPr>
          <p:cNvPr id="6" name="矩形 5"/>
          <p:cNvSpPr/>
          <p:nvPr/>
        </p:nvSpPr>
        <p:spPr>
          <a:xfrm>
            <a:off x="1644109" y="5439358"/>
            <a:ext cx="8719457" cy="865173"/>
          </a:xfrm>
          <a:prstGeom prst="rect">
            <a:avLst/>
          </a:prstGeom>
        </p:spPr>
        <p:txBody>
          <a:bodyPr wrap="square">
            <a:spAutoFit/>
          </a:bodyPr>
          <a:lstStyle/>
          <a:p>
            <a:pPr>
              <a:lnSpc>
                <a:spcPct val="107000"/>
              </a:lnSpc>
              <a:spcAft>
                <a:spcPts val="800"/>
              </a:spcAft>
            </a:pPr>
            <a:r>
              <a:rPr lang="en-US" altLang="zh-CN" sz="2400" dirty="0">
                <a:latin typeface="Calibri" panose="020F0502020204030204" pitchFamily="34" charset="0"/>
                <a:ea typeface="宋体" panose="02010600030101010101" pitchFamily="2" charset="-122"/>
                <a:cs typeface="Times New Roman" panose="02020603050405020304" pitchFamily="18" charset="0"/>
              </a:rPr>
              <a:t>Splitting the  bothersome components into two physically so that to access the data via message communication.</a:t>
            </a:r>
            <a:endParaRPr lang="zh-CN" altLang="zh-CN" sz="24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2368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42344" y="972453"/>
            <a:ext cx="8911687" cy="856347"/>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accent1"/>
                </a:solidFill>
              </a:rPr>
              <a:t>Physical</a:t>
            </a:r>
            <a:r>
              <a:rPr lang="en-US" dirty="0">
                <a:solidFill>
                  <a:schemeClr val="tx1"/>
                </a:solidFill>
              </a:rPr>
              <a:t> Re-architecting</a:t>
            </a:r>
          </a:p>
        </p:txBody>
      </p:sp>
      <p:pic>
        <p:nvPicPr>
          <p:cNvPr id="4" name="图片 3"/>
          <p:cNvPicPr>
            <a:picLocks noChangeAspect="1"/>
          </p:cNvPicPr>
          <p:nvPr/>
        </p:nvPicPr>
        <p:blipFill>
          <a:blip r:embed="rId2"/>
          <a:stretch>
            <a:fillRect/>
          </a:stretch>
        </p:blipFill>
        <p:spPr>
          <a:xfrm>
            <a:off x="1463062" y="2135669"/>
            <a:ext cx="9534525" cy="2819400"/>
          </a:xfrm>
          <a:prstGeom prst="rect">
            <a:avLst/>
          </a:prstGeom>
        </p:spPr>
      </p:pic>
      <p:sp>
        <p:nvSpPr>
          <p:cNvPr id="6" name="矩形 5"/>
          <p:cNvSpPr/>
          <p:nvPr/>
        </p:nvSpPr>
        <p:spPr>
          <a:xfrm>
            <a:off x="1671405" y="5698666"/>
            <a:ext cx="8719457" cy="865173"/>
          </a:xfrm>
          <a:prstGeom prst="rect">
            <a:avLst/>
          </a:prstGeom>
        </p:spPr>
        <p:txBody>
          <a:bodyPr wrap="square">
            <a:spAutoFit/>
          </a:bodyPr>
          <a:lstStyle/>
          <a:p>
            <a:pPr>
              <a:lnSpc>
                <a:spcPct val="107000"/>
              </a:lnSpc>
              <a:spcAft>
                <a:spcPts val="800"/>
              </a:spcAft>
            </a:pPr>
            <a:r>
              <a:rPr lang="en-US" altLang="zh-CN" sz="2400" dirty="0">
                <a:latin typeface="Calibri" panose="020F0502020204030204" pitchFamily="34" charset="0"/>
                <a:ea typeface="宋体" panose="02010600030101010101" pitchFamily="2" charset="-122"/>
                <a:cs typeface="Times New Roman" panose="02020603050405020304" pitchFamily="18" charset="0"/>
              </a:rPr>
              <a:t>The process of identifying the semantics of the objects is called semantic analysis. </a:t>
            </a:r>
            <a:endParaRPr lang="zh-CN" altLang="zh-CN" sz="24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940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0" y="114301"/>
            <a:ext cx="12192000" cy="6857999"/>
          </a:xfrm>
          <a:prstGeom prst="rect">
            <a:avLst/>
          </a:prstGeom>
        </p:spPr>
      </p:pic>
      <p:sp>
        <p:nvSpPr>
          <p:cNvPr id="40" name="标题 39"/>
          <p:cNvSpPr>
            <a:spLocks noGrp="1"/>
          </p:cNvSpPr>
          <p:nvPr>
            <p:ph type="title"/>
          </p:nvPr>
        </p:nvSpPr>
        <p:spPr>
          <a:xfrm>
            <a:off x="1937832" y="624110"/>
            <a:ext cx="8911687" cy="1280890"/>
          </a:xfrm>
        </p:spPr>
        <p:txBody>
          <a:bodyPr>
            <a:noAutofit/>
          </a:bodyPr>
          <a:lstStyle/>
          <a:p>
            <a:pPr algn="ctr"/>
            <a:r>
              <a:rPr lang="en-US" sz="4400" b="1" dirty="0">
                <a:solidFill>
                  <a:schemeClr val="bg1"/>
                </a:solidFill>
                <a:latin typeface="Arial Narrow" panose="020B0606020202030204" pitchFamily="34" charset="0"/>
              </a:rPr>
              <a:t>Software Re-architecting  </a:t>
            </a:r>
            <a:br>
              <a:rPr lang="en-US" sz="4400" b="1" dirty="0">
                <a:solidFill>
                  <a:schemeClr val="bg1"/>
                </a:solidFill>
                <a:latin typeface="Arial Narrow" panose="020B0606020202030204" pitchFamily="34" charset="0"/>
              </a:rPr>
            </a:br>
            <a:r>
              <a:rPr lang="en-US" sz="4400" b="1" dirty="0">
                <a:solidFill>
                  <a:schemeClr val="bg1"/>
                </a:solidFill>
                <a:latin typeface="Arial Narrow" panose="020B0606020202030204" pitchFamily="34" charset="0"/>
              </a:rPr>
              <a:t>via Unsupervised Learning    </a:t>
            </a:r>
          </a:p>
        </p:txBody>
      </p:sp>
      <p:sp>
        <p:nvSpPr>
          <p:cNvPr id="2" name="内容占位符 1"/>
          <p:cNvSpPr>
            <a:spLocks noGrp="1"/>
          </p:cNvSpPr>
          <p:nvPr>
            <p:ph idx="1"/>
          </p:nvPr>
        </p:nvSpPr>
        <p:spPr>
          <a:xfrm>
            <a:off x="2482599" y="2292825"/>
            <a:ext cx="7822152" cy="3100278"/>
          </a:xfr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marL="0" indent="0">
              <a:buNone/>
            </a:pPr>
            <a:endParaRPr lang="en-US" altLang="zh-CN" sz="700" i="1" dirty="0">
              <a:solidFill>
                <a:schemeClr val="accent6">
                  <a:lumMod val="50000"/>
                </a:schemeClr>
              </a:solidFill>
              <a:latin typeface="Arial" panose="020B0604020202020204" pitchFamily="34" charset="0"/>
              <a:cs typeface="Arial" panose="020B0604020202020204" pitchFamily="34" charset="0"/>
            </a:endParaRPr>
          </a:p>
          <a:p>
            <a:pPr marL="0" indent="0">
              <a:buNone/>
            </a:pPr>
            <a:r>
              <a:rPr lang="en-US" altLang="zh-CN" sz="2400" i="1" dirty="0">
                <a:solidFill>
                  <a:schemeClr val="accent6">
                    <a:lumMod val="50000"/>
                  </a:schemeClr>
                </a:solidFill>
                <a:latin typeface="Arial" panose="020B0604020202020204" pitchFamily="34" charset="0"/>
                <a:cs typeface="Arial" panose="020B0604020202020204" pitchFamily="34" charset="0"/>
              </a:rPr>
              <a:t>Clustering is called Unsupervised Learning because no class label information is provided. For this reason, clustering is done by observing learning rather than by example. In the field of data mining, research has focused on finding suitable methods for efficient clustering analysis of large databases</a:t>
            </a:r>
            <a:r>
              <a:rPr lang="en-US" altLang="zh-CN" sz="2400" dirty="0">
                <a:solidFill>
                  <a:schemeClr val="accent6">
                    <a:lumMod val="50000"/>
                  </a:schemeClr>
                </a:solidFill>
                <a:latin typeface="Arial" panose="020B0604020202020204" pitchFamily="34" charset="0"/>
                <a:cs typeface="Arial" panose="020B0604020202020204" pitchFamily="34" charset="0"/>
              </a:rPr>
              <a:t>.</a:t>
            </a:r>
          </a:p>
          <a:p>
            <a:pPr marL="0" indent="0">
              <a:spcBef>
                <a:spcPts val="0"/>
              </a:spcBef>
              <a:buNone/>
            </a:pPr>
            <a:r>
              <a:rPr lang="en-US" altLang="zh-CN" sz="2800" dirty="0">
                <a:solidFill>
                  <a:schemeClr val="tx1"/>
                </a:solidFill>
              </a:rPr>
              <a:t>                                                   –</a:t>
            </a:r>
            <a:r>
              <a:rPr lang="en-US" altLang="zh-CN" dirty="0">
                <a:solidFill>
                  <a:schemeClr val="tx1"/>
                </a:solidFill>
              </a:rPr>
              <a:t>Jiawei Han, 2012</a:t>
            </a:r>
          </a:p>
          <a:p>
            <a:pPr marL="0" indent="0">
              <a:buNone/>
            </a:pPr>
            <a:endParaRPr lang="en-US" dirty="0">
              <a:solidFill>
                <a:schemeClr val="tx1"/>
              </a:solidFill>
            </a:endParaRPr>
          </a:p>
        </p:txBody>
      </p:sp>
    </p:spTree>
    <p:extLst>
      <p:ext uri="{BB962C8B-B14F-4D97-AF65-F5344CB8AC3E}">
        <p14:creationId xmlns:p14="http://schemas.microsoft.com/office/powerpoint/2010/main" val="2019315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txBox="1">
            <a:spLocks/>
          </p:cNvSpPr>
          <p:nvPr/>
        </p:nvSpPr>
        <p:spPr>
          <a:xfrm>
            <a:off x="2583606" y="787782"/>
            <a:ext cx="8911687" cy="1280890"/>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solidFill>
                  <a:schemeClr val="tx1"/>
                </a:solidFill>
              </a:rPr>
              <a:t>Architecture</a:t>
            </a:r>
            <a:r>
              <a:rPr lang="en-US" b="1">
                <a:solidFill>
                  <a:srgbClr val="C00000"/>
                </a:solidFill>
              </a:rPr>
              <a:t> Recovery</a:t>
            </a:r>
            <a:endParaRPr lang="en-US" b="1" dirty="0">
              <a:solidFill>
                <a:srgbClr val="C00000"/>
              </a:solidFill>
            </a:endParaRPr>
          </a:p>
        </p:txBody>
      </p:sp>
      <p:grpSp>
        <p:nvGrpSpPr>
          <p:cNvPr id="3" name="组合 2"/>
          <p:cNvGrpSpPr/>
          <p:nvPr/>
        </p:nvGrpSpPr>
        <p:grpSpPr>
          <a:xfrm>
            <a:off x="9465704" y="787782"/>
            <a:ext cx="2029589" cy="1339509"/>
            <a:chOff x="9465704" y="787782"/>
            <a:chExt cx="2029589" cy="1339509"/>
          </a:xfrm>
          <a:scene3d>
            <a:camera prst="orthographicFront">
              <a:rot lat="0" lon="0" rev="0"/>
            </a:camera>
            <a:lightRig rig="balanced" dir="t">
              <a:rot lat="0" lon="0" rev="8700000"/>
            </a:lightRig>
          </a:scene3d>
        </p:grpSpPr>
        <p:pic>
          <p:nvPicPr>
            <p:cNvPr id="4" name="图片 3"/>
            <p:cNvPicPr>
              <a:picLocks noChangeAspect="1"/>
            </p:cNvPicPr>
            <p:nvPr/>
          </p:nvPicPr>
          <p:blipFill>
            <a:blip r:embed="rId2"/>
            <a:stretch>
              <a:fillRect/>
            </a:stretch>
          </p:blipFill>
          <p:spPr>
            <a:xfrm>
              <a:off x="9465704" y="787782"/>
              <a:ext cx="2029589" cy="1339509"/>
            </a:xfrm>
            <a:prstGeom prst="rect">
              <a:avLst/>
            </a:prstGeom>
            <a:ln w="28575">
              <a:noFill/>
              <a:prstDash val="lgDash"/>
            </a:ln>
            <a:effectLst>
              <a:outerShdw blurRad="44450" dist="27940" dir="5400000" algn="ctr">
                <a:srgbClr val="000000">
                  <a:alpha val="32000"/>
                </a:srgbClr>
              </a:outerShdw>
            </a:effectLst>
            <a:sp3d>
              <a:bevelT w="190500" h="38100"/>
            </a:sp3d>
          </p:spPr>
        </p:pic>
        <p:pic>
          <p:nvPicPr>
            <p:cNvPr id="5" name="图片 4"/>
            <p:cNvPicPr>
              <a:picLocks noChangeAspect="1"/>
            </p:cNvPicPr>
            <p:nvPr/>
          </p:nvPicPr>
          <p:blipFill>
            <a:blip r:embed="rId3"/>
            <a:stretch>
              <a:fillRect/>
            </a:stretch>
          </p:blipFill>
          <p:spPr>
            <a:xfrm>
              <a:off x="9926779" y="1185553"/>
              <a:ext cx="440634" cy="527982"/>
            </a:xfrm>
            <a:prstGeom prst="rect">
              <a:avLst/>
            </a:prstGeom>
            <a:ln w="28575">
              <a:noFill/>
              <a:prstDash val="lgDash"/>
            </a:ln>
            <a:effectLst>
              <a:outerShdw blurRad="44450" dist="27940" dir="5400000" algn="ctr">
                <a:srgbClr val="000000">
                  <a:alpha val="32000"/>
                </a:srgbClr>
              </a:outerShdw>
            </a:effectLst>
            <a:sp3d>
              <a:bevelT w="190500" h="38100"/>
            </a:sp3d>
          </p:spPr>
        </p:pic>
      </p:grpSp>
      <p:sp>
        <p:nvSpPr>
          <p:cNvPr id="6" name="矩形 5"/>
          <p:cNvSpPr/>
          <p:nvPr/>
        </p:nvSpPr>
        <p:spPr>
          <a:xfrm>
            <a:off x="1778111" y="1448818"/>
            <a:ext cx="6096000" cy="923330"/>
          </a:xfrm>
          <a:prstGeom prst="rect">
            <a:avLst/>
          </a:prstGeom>
        </p:spPr>
        <p:txBody>
          <a:bodyPr>
            <a:spAutoFit/>
          </a:bodyPr>
          <a:lstStyle/>
          <a:p>
            <a:r>
              <a:rPr lang="en-US" dirty="0"/>
              <a:t>Architecture Recovery is a kind of reverse engineering where in software is as data to be processed.</a:t>
            </a:r>
          </a:p>
        </p:txBody>
      </p:sp>
      <p:grpSp>
        <p:nvGrpSpPr>
          <p:cNvPr id="7" name="组合 6"/>
          <p:cNvGrpSpPr/>
          <p:nvPr/>
        </p:nvGrpSpPr>
        <p:grpSpPr>
          <a:xfrm>
            <a:off x="1874949" y="2453158"/>
            <a:ext cx="7848601" cy="3979551"/>
            <a:chOff x="1617103" y="2709117"/>
            <a:chExt cx="7848601" cy="3979551"/>
          </a:xfrm>
        </p:grpSpPr>
        <p:sp>
          <p:nvSpPr>
            <p:cNvPr id="8" name="AutoShape 8"/>
            <p:cNvSpPr>
              <a:spLocks noChangeArrowheads="1"/>
            </p:cNvSpPr>
            <p:nvPr/>
          </p:nvSpPr>
          <p:spPr bwMode="auto">
            <a:xfrm>
              <a:off x="4568265" y="2709117"/>
              <a:ext cx="1944688" cy="1403613"/>
            </a:xfrm>
            <a:prstGeom prst="bevel">
              <a:avLst>
                <a:gd name="adj" fmla="val 12500"/>
              </a:avLst>
            </a:prstGeom>
            <a:solidFill>
              <a:srgbClr val="B2B2B2"/>
            </a:solidFill>
            <a:ln w="9525">
              <a:noFill/>
              <a:miter lim="800000"/>
              <a:headEnd/>
              <a:tailEnd/>
            </a:ln>
            <a:effectLst>
              <a:prstShdw prst="shdw17" dist="17961" dir="2700000">
                <a:srgbClr val="6B6B6B"/>
              </a:prstShdw>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C00000"/>
                  </a:solidFill>
                  <a:effectLst/>
                  <a:uLnTx/>
                  <a:uFillTx/>
                  <a:latin typeface="Arial Narrow"/>
                  <a:ea typeface="宋体" charset="-122"/>
                </a:rPr>
                <a:t>Architecture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C00000"/>
                  </a:solidFill>
                  <a:effectLst/>
                  <a:uLnTx/>
                  <a:uFillTx/>
                  <a:latin typeface="Arial Narrow"/>
                  <a:ea typeface="宋体" charset="-122"/>
                </a:rPr>
                <a:t>Recovery</a:t>
              </a:r>
            </a:p>
          </p:txBody>
        </p:sp>
        <p:sp>
          <p:nvSpPr>
            <p:cNvPr id="9" name="Rectangle 7"/>
            <p:cNvSpPr>
              <a:spLocks noChangeArrowheads="1"/>
            </p:cNvSpPr>
            <p:nvPr/>
          </p:nvSpPr>
          <p:spPr bwMode="auto">
            <a:xfrm>
              <a:off x="1617103" y="2791039"/>
              <a:ext cx="1943100" cy="1239768"/>
            </a:xfrm>
            <a:prstGeom prst="rect">
              <a:avLst/>
            </a:prstGeom>
            <a:solidFill>
              <a:srgbClr val="FFFFCC">
                <a:lumMod val="10000"/>
              </a:srgbClr>
            </a:solidFill>
            <a:ln w="9525">
              <a:noFill/>
              <a:miter lim="800000"/>
              <a:headEnd/>
              <a:tailEnd/>
            </a:ln>
            <a:effectLst>
              <a:prstShdw prst="shdw17" dist="17961" dir="2700000">
                <a:srgbClr val="FF3300">
                  <a:gamma/>
                  <a:shade val="60000"/>
                  <a:invGamma/>
                </a:srgbClr>
              </a:prstShdw>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Arial Narrow" pitchFamily="34" charset="0"/>
                  <a:ea typeface="宋体" pitchFamily="2" charset="-122"/>
                </a:rPr>
                <a:t>Software System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Arial Narrow" pitchFamily="34" charset="0"/>
                  <a:ea typeface="宋体" pitchFamily="2" charset="-122"/>
                </a:rPr>
                <a:t>in Source Code</a:t>
              </a:r>
            </a:p>
          </p:txBody>
        </p:sp>
        <p:sp>
          <p:nvSpPr>
            <p:cNvPr id="10" name="AutoShape 13"/>
            <p:cNvSpPr>
              <a:spLocks noChangeArrowheads="1"/>
            </p:cNvSpPr>
            <p:nvPr/>
          </p:nvSpPr>
          <p:spPr bwMode="auto">
            <a:xfrm rot="5400000">
              <a:off x="3120500" y="3232446"/>
              <a:ext cx="1239768" cy="358775"/>
            </a:xfrm>
            <a:prstGeom prst="bevel">
              <a:avLst>
                <a:gd name="adj" fmla="val 12500"/>
              </a:avLst>
            </a:prstGeom>
            <a:solidFill>
              <a:srgbClr val="B2B2B2"/>
            </a:solidFill>
            <a:ln w="9525">
              <a:noFill/>
              <a:miter lim="800000"/>
              <a:headEnd/>
              <a:tailEnd/>
            </a:ln>
            <a:effectLst>
              <a:prstShdw prst="shdw17" dist="17961" dir="2700000">
                <a:srgbClr val="6B6B6B"/>
              </a:prstShdw>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C00000"/>
                  </a:solidFill>
                  <a:effectLst/>
                  <a:uLnTx/>
                  <a:uFillTx/>
                  <a:latin typeface="Arial Narrow"/>
                  <a:ea typeface="宋体" charset="-122"/>
                </a:rPr>
                <a:t>Input</a:t>
              </a:r>
            </a:p>
          </p:txBody>
        </p:sp>
        <p:sp>
          <p:nvSpPr>
            <p:cNvPr id="11" name="Rectangle 9"/>
            <p:cNvSpPr>
              <a:spLocks noChangeArrowheads="1"/>
            </p:cNvSpPr>
            <p:nvPr/>
          </p:nvSpPr>
          <p:spPr bwMode="auto">
            <a:xfrm>
              <a:off x="7521016" y="2874783"/>
              <a:ext cx="1944688" cy="1074101"/>
            </a:xfrm>
            <a:prstGeom prst="rect">
              <a:avLst/>
            </a:prstGeom>
            <a:solidFill>
              <a:srgbClr val="FFFFCC">
                <a:lumMod val="10000"/>
              </a:srgbClr>
            </a:solidFill>
            <a:ln w="9525">
              <a:noFill/>
              <a:miter lim="800000"/>
              <a:headEnd/>
              <a:tailEnd/>
            </a:ln>
            <a:effectLst>
              <a:prstShdw prst="shdw17" dist="17961" dir="2700000">
                <a:srgbClr val="FF3300">
                  <a:gamma/>
                  <a:shade val="60000"/>
                  <a:invGamma/>
                </a:srgbClr>
              </a:prstShdw>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Arial Narrow" pitchFamily="34" charset="0"/>
                  <a:ea typeface="宋体" pitchFamily="2" charset="-122"/>
                </a:rPr>
                <a:t>Components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Arial Narrow" pitchFamily="34" charset="0"/>
                  <a:ea typeface="宋体" pitchFamily="2" charset="-122"/>
                </a:rPr>
                <a:t> Relationship</a:t>
              </a:r>
            </a:p>
          </p:txBody>
        </p:sp>
        <p:sp>
          <p:nvSpPr>
            <p:cNvPr id="12" name="AutoShape 14"/>
            <p:cNvSpPr>
              <a:spLocks noChangeArrowheads="1"/>
            </p:cNvSpPr>
            <p:nvPr/>
          </p:nvSpPr>
          <p:spPr bwMode="auto">
            <a:xfrm rot="5400000">
              <a:off x="6841090" y="3267255"/>
              <a:ext cx="1074101" cy="287338"/>
            </a:xfrm>
            <a:prstGeom prst="bevel">
              <a:avLst>
                <a:gd name="adj" fmla="val 12500"/>
              </a:avLst>
            </a:prstGeom>
            <a:solidFill>
              <a:srgbClr val="B2B2B2"/>
            </a:solidFill>
            <a:ln w="9525">
              <a:noFill/>
              <a:miter lim="800000"/>
              <a:headEnd/>
              <a:tailEnd/>
            </a:ln>
            <a:effectLst>
              <a:prstShdw prst="shdw17" dist="17961" dir="2700000">
                <a:srgbClr val="6B6B6B"/>
              </a:prstShdw>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C00000"/>
                  </a:solidFill>
                  <a:effectLst/>
                  <a:uLnTx/>
                  <a:uFillTx/>
                  <a:latin typeface="Arial Narrow"/>
                  <a:ea typeface="宋体" charset="-122"/>
                </a:rPr>
                <a:t>Output</a:t>
              </a:r>
            </a:p>
          </p:txBody>
        </p:sp>
        <p:sp>
          <p:nvSpPr>
            <p:cNvPr id="13" name="AutoShape 15"/>
            <p:cNvSpPr>
              <a:spLocks noChangeArrowheads="1"/>
            </p:cNvSpPr>
            <p:nvPr/>
          </p:nvSpPr>
          <p:spPr bwMode="auto">
            <a:xfrm>
              <a:off x="3849128" y="3286218"/>
              <a:ext cx="719137" cy="247589"/>
            </a:xfrm>
            <a:prstGeom prst="rightArrow">
              <a:avLst>
                <a:gd name="adj1" fmla="val 50000"/>
                <a:gd name="adj2" fmla="val 83272"/>
              </a:avLst>
            </a:prstGeom>
            <a:solidFill>
              <a:srgbClr val="C00000"/>
            </a:solidFill>
            <a:ln w="9525">
              <a:noFill/>
              <a:miter lim="800000"/>
              <a:headEnd/>
              <a:tailEnd/>
            </a:ln>
            <a:effectLst>
              <a:prstShdw prst="shdw17" dist="17961" dir="2700000">
                <a:srgbClr val="FF3300">
                  <a:gamma/>
                  <a:shade val="60000"/>
                  <a:invGamma/>
                </a:srgbClr>
              </a:prstShdw>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latin typeface="Arial Narrow" pitchFamily="34" charset="0"/>
                <a:ea typeface="宋体" pitchFamily="2" charset="-122"/>
              </a:endParaRPr>
            </a:p>
          </p:txBody>
        </p:sp>
        <p:sp>
          <p:nvSpPr>
            <p:cNvPr id="14" name="AutoShape 18"/>
            <p:cNvSpPr>
              <a:spLocks noChangeArrowheads="1"/>
            </p:cNvSpPr>
            <p:nvPr/>
          </p:nvSpPr>
          <p:spPr bwMode="auto">
            <a:xfrm>
              <a:off x="6512953" y="3286218"/>
              <a:ext cx="719137" cy="247589"/>
            </a:xfrm>
            <a:prstGeom prst="rightArrow">
              <a:avLst>
                <a:gd name="adj1" fmla="val 50000"/>
                <a:gd name="adj2" fmla="val 83272"/>
              </a:avLst>
            </a:prstGeom>
            <a:solidFill>
              <a:srgbClr val="C00000"/>
            </a:solidFill>
            <a:ln w="9525">
              <a:noFill/>
              <a:miter lim="800000"/>
              <a:headEnd/>
              <a:tailEnd/>
            </a:ln>
            <a:effectLst>
              <a:prstShdw prst="shdw17" dist="17961" dir="2700000">
                <a:srgbClr val="FF3300">
                  <a:gamma/>
                  <a:shade val="60000"/>
                  <a:invGamma/>
                </a:srgbClr>
              </a:prstShdw>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Narrow" pitchFamily="34" charset="0"/>
                <a:ea typeface="宋体" pitchFamily="2" charset="-122"/>
              </a:endParaRPr>
            </a:p>
          </p:txBody>
        </p:sp>
        <p:sp>
          <p:nvSpPr>
            <p:cNvPr id="15" name="Cilinder 1"/>
            <p:cNvSpPr/>
            <p:nvPr/>
          </p:nvSpPr>
          <p:spPr>
            <a:xfrm>
              <a:off x="3919772" y="4451286"/>
              <a:ext cx="3149612" cy="2237382"/>
            </a:xfrm>
            <a:prstGeom prst="can">
              <a:avLst>
                <a:gd name="adj" fmla="val 20075"/>
              </a:avLst>
            </a:prstGeom>
            <a:solidFill>
              <a:srgbClr val="FFFFCC">
                <a:lumMod val="10000"/>
              </a:srgbClr>
            </a:solidFill>
            <a:ln w="12700" cap="flat" cmpd="sng" algn="ctr">
              <a:noFill/>
              <a:prstDash val="solid"/>
              <a:miter lim="800000"/>
            </a:ln>
            <a:effectLst/>
          </p:spPr>
          <p:txBody>
            <a:bodyPr rtlCol="0" anchor="ctr"/>
            <a:lstStyle/>
            <a:p>
              <a:pPr marL="182880" marR="0" lvl="0" indent="0" defTabSz="914400" eaLnBrk="0" fontAlgn="base" latinLnBrk="0" hangingPunct="0">
                <a:lnSpc>
                  <a:spcPct val="100000"/>
                </a:lnSpc>
                <a:spcAft>
                  <a:spcPct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Arial Narrow" pitchFamily="34" charset="0"/>
                  <a:ea typeface="宋体"/>
                  <a:cs typeface="+mn-cs"/>
                </a:rPr>
                <a:t>Function-Function (Call/MSG)</a:t>
              </a:r>
              <a:endParaRPr kumimoji="0" lang="zh-CN" altLang="en-US" sz="1800" b="0" i="0" u="none" strike="noStrike" kern="0" cap="none" spc="0" normalizeH="0" baseline="0" noProof="0" dirty="0">
                <a:ln>
                  <a:noFill/>
                </a:ln>
                <a:solidFill>
                  <a:srgbClr val="FFFFFF"/>
                </a:solidFill>
                <a:effectLst/>
                <a:uLnTx/>
                <a:uFillTx/>
                <a:latin typeface="Arial Narrow" pitchFamily="34" charset="0"/>
                <a:ea typeface="宋体"/>
                <a:cs typeface="+mn-cs"/>
              </a:endParaRPr>
            </a:p>
            <a:p>
              <a:pPr marL="182880" marR="0" lvl="0" indent="0" defTabSz="914400" eaLnBrk="0" fontAlgn="base" latinLnBrk="0" hangingPunct="0">
                <a:lnSpc>
                  <a:spcPct val="100000"/>
                </a:lnSpc>
                <a:spcAft>
                  <a:spcPct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Arial Narrow" pitchFamily="34" charset="0"/>
                  <a:ea typeface="宋体"/>
                  <a:cs typeface="+mn-cs"/>
                </a:rPr>
                <a:t>Function-Data relation,</a:t>
              </a:r>
            </a:p>
            <a:p>
              <a:pPr marL="182880" marR="0" lvl="0" indent="0" defTabSz="914400" eaLnBrk="0" fontAlgn="base" latinLnBrk="0" hangingPunct="0">
                <a:lnSpc>
                  <a:spcPct val="100000"/>
                </a:lnSpc>
                <a:spcAft>
                  <a:spcPct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Arial Narrow" pitchFamily="34" charset="0"/>
                  <a:ea typeface="宋体"/>
                  <a:cs typeface="+mn-cs"/>
                </a:rPr>
                <a:t>Data-Data Relation (ER)</a:t>
              </a:r>
            </a:p>
            <a:p>
              <a:pPr marL="182880" marR="0" lvl="0" indent="0" defTabSz="914400" eaLnBrk="0" fontAlgn="base" latinLnBrk="0" hangingPunct="0">
                <a:lnSpc>
                  <a:spcPct val="100000"/>
                </a:lnSpc>
                <a:spcAft>
                  <a:spcPct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Arial Narrow" pitchFamily="34" charset="0"/>
                  <a:ea typeface="宋体"/>
                  <a:cs typeface="+mn-cs"/>
                </a:rPr>
                <a:t>Functions (Components)</a:t>
              </a:r>
            </a:p>
            <a:p>
              <a:pPr marL="182880" marR="0" lvl="0" indent="0" defTabSz="914400" eaLnBrk="0" fontAlgn="base" latinLnBrk="0" hangingPunct="0">
                <a:lnSpc>
                  <a:spcPct val="100000"/>
                </a:lnSpc>
                <a:spcAft>
                  <a:spcPct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Arial Narrow" pitchFamily="34" charset="0"/>
                  <a:ea typeface="宋体"/>
                  <a:cs typeface="+mn-cs"/>
                </a:rPr>
                <a:t>Data Entities (Tables)</a:t>
              </a:r>
            </a:p>
          </p:txBody>
        </p:sp>
        <p:cxnSp>
          <p:nvCxnSpPr>
            <p:cNvPr id="16" name="AutoShape 20"/>
            <p:cNvCxnSpPr>
              <a:cxnSpLocks noChangeShapeType="1"/>
              <a:stCxn id="11" idx="2"/>
              <a:endCxn id="17" idx="7"/>
            </p:cNvCxnSpPr>
            <p:nvPr/>
          </p:nvCxnSpPr>
          <p:spPr bwMode="auto">
            <a:xfrm flipH="1">
              <a:off x="5578649" y="3948884"/>
              <a:ext cx="2914711" cy="699103"/>
            </a:xfrm>
            <a:prstGeom prst="straightConnector1">
              <a:avLst/>
            </a:prstGeom>
            <a:noFill/>
            <a:ln w="9525">
              <a:solidFill>
                <a:schemeClr val="accent5">
                  <a:lumMod val="50000"/>
                </a:schemeClr>
              </a:solidFill>
              <a:round/>
              <a:headEnd/>
              <a:tailEnd type="triangle" w="med" len="med"/>
            </a:ln>
            <a:effectLst>
              <a:prstShdw prst="shdw17" dist="17961" dir="2700000">
                <a:srgbClr val="FFFFFF">
                  <a:gamma/>
                  <a:shade val="60000"/>
                  <a:invGamma/>
                </a:srgbClr>
              </a:prstShdw>
            </a:effectLst>
          </p:spPr>
        </p:cxnSp>
        <p:sp>
          <p:nvSpPr>
            <p:cNvPr id="17" name="Ovaal 9"/>
            <p:cNvSpPr/>
            <p:nvPr/>
          </p:nvSpPr>
          <p:spPr>
            <a:xfrm>
              <a:off x="5486813" y="4626117"/>
              <a:ext cx="107592" cy="149338"/>
            </a:xfrm>
            <a:prstGeom prst="ellipse">
              <a:avLst/>
            </a:prstGeom>
            <a:noFill/>
            <a:ln w="12700" cap="flat" cmpd="sng" algn="ctr">
              <a:solidFill>
                <a:srgbClr val="FF3300">
                  <a:lumMod val="40000"/>
                  <a:lumOff val="60000"/>
                </a:srgbClr>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ahoma"/>
                <a:ea typeface="宋体"/>
                <a:cs typeface="+mn-cs"/>
              </a:endParaRPr>
            </a:p>
          </p:txBody>
        </p:sp>
      </p:grpSp>
      <p:sp>
        <p:nvSpPr>
          <p:cNvPr id="18" name="矩形 17"/>
          <p:cNvSpPr/>
          <p:nvPr/>
        </p:nvSpPr>
        <p:spPr>
          <a:xfrm>
            <a:off x="7941971" y="4444827"/>
            <a:ext cx="3969616" cy="1200329"/>
          </a:xfrm>
          <a:prstGeom prst="rect">
            <a:avLst/>
          </a:prstGeom>
        </p:spPr>
        <p:txBody>
          <a:bodyPr wrap="square">
            <a:spAutoFit/>
          </a:bodyPr>
          <a:lstStyle/>
          <a:p>
            <a:pPr>
              <a:spcAft>
                <a:spcPts val="0"/>
              </a:spcAft>
            </a:pPr>
            <a:r>
              <a:rPr lang="en-US" altLang="zh-CN" kern="100" dirty="0">
                <a:latin typeface="Comic Sans MS" panose="030F0702030302020204" pitchFamily="66" charset="0"/>
                <a:ea typeface="宋体" panose="02010600030101010101" pitchFamily="2" charset="-122"/>
                <a:cs typeface="Times New Roman" panose="02020603050405020304" pitchFamily="18" charset="0"/>
              </a:rPr>
              <a:t>The Architecture refers to relation-oriented architecture that consists of all components and the relations between them.</a:t>
            </a:r>
            <a:endParaRPr lang="zh-CN" altLang="zh-CN" kern="100" dirty="0">
              <a:latin typeface="Comic Sans MS" panose="030F0702030302020204" pitchFamily="66"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568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txBox="1">
            <a:spLocks/>
          </p:cNvSpPr>
          <p:nvPr/>
        </p:nvSpPr>
        <p:spPr>
          <a:xfrm>
            <a:off x="1311403" y="211047"/>
            <a:ext cx="7245547" cy="667661"/>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tx1"/>
                </a:solidFill>
              </a:rPr>
              <a:t>Architecture Recovery</a:t>
            </a:r>
            <a:br>
              <a:rPr lang="en-US" sz="3200" dirty="0">
                <a:solidFill>
                  <a:schemeClr val="tx1"/>
                </a:solidFill>
              </a:rPr>
            </a:br>
            <a:r>
              <a:rPr lang="en-US" sz="2800" b="1" dirty="0">
                <a:solidFill>
                  <a:schemeClr val="accent1"/>
                </a:solidFill>
                <a:latin typeface="Arial Narrow" panose="020B0606020202030204" pitchFamily="34" charset="0"/>
              </a:rPr>
              <a:t>Function-Data Relation</a:t>
            </a:r>
            <a:br>
              <a:rPr lang="en-US" sz="3200" dirty="0">
                <a:solidFill>
                  <a:schemeClr val="tx1"/>
                </a:solidFill>
              </a:rPr>
            </a:br>
            <a:endParaRPr lang="en-US" sz="3200" dirty="0">
              <a:solidFill>
                <a:schemeClr val="tx1"/>
              </a:solidFill>
            </a:endParaRPr>
          </a:p>
        </p:txBody>
      </p:sp>
      <p:pic>
        <p:nvPicPr>
          <p:cNvPr id="3" name="图片 2"/>
          <p:cNvPicPr>
            <a:picLocks noChangeAspect="1"/>
          </p:cNvPicPr>
          <p:nvPr/>
        </p:nvPicPr>
        <p:blipFill>
          <a:blip r:embed="rId2"/>
          <a:stretch>
            <a:fillRect/>
          </a:stretch>
        </p:blipFill>
        <p:spPr>
          <a:xfrm>
            <a:off x="1311403" y="1360551"/>
            <a:ext cx="7560913" cy="4797950"/>
          </a:xfrm>
          <a:prstGeom prst="rect">
            <a:avLst/>
          </a:prstGeom>
          <a:ln>
            <a:noFill/>
          </a:ln>
          <a:effectLst>
            <a:glow rad="63500">
              <a:schemeClr val="accent1">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 name="图片 3"/>
          <p:cNvPicPr>
            <a:picLocks noChangeAspect="1"/>
          </p:cNvPicPr>
          <p:nvPr/>
        </p:nvPicPr>
        <p:blipFill>
          <a:blip r:embed="rId3"/>
          <a:stretch>
            <a:fillRect/>
          </a:stretch>
        </p:blipFill>
        <p:spPr>
          <a:xfrm>
            <a:off x="8758348" y="773579"/>
            <a:ext cx="2314815" cy="5675868"/>
          </a:xfrm>
          <a:prstGeom prst="rect">
            <a:avLst/>
          </a:prstGeom>
          <a:solidFill>
            <a:schemeClr val="accent1"/>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Tree>
    <p:extLst>
      <p:ext uri="{BB962C8B-B14F-4D97-AF65-F5344CB8AC3E}">
        <p14:creationId xmlns:p14="http://schemas.microsoft.com/office/powerpoint/2010/main" val="1676395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txBox="1">
            <a:spLocks/>
          </p:cNvSpPr>
          <p:nvPr/>
        </p:nvSpPr>
        <p:spPr>
          <a:xfrm>
            <a:off x="2462298" y="333830"/>
            <a:ext cx="8771759" cy="1280890"/>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solidFill>
              </a:rPr>
              <a:t>Architecture Recovery</a:t>
            </a:r>
            <a:br>
              <a:rPr lang="en-US" b="1">
                <a:solidFill>
                  <a:schemeClr val="tx1"/>
                </a:solidFill>
              </a:rPr>
            </a:br>
            <a:r>
              <a:rPr lang="en-US" sz="2800" b="1">
                <a:solidFill>
                  <a:srgbClr val="C00000"/>
                </a:solidFill>
                <a:latin typeface="Arial Narrow" panose="020B0606020202030204" pitchFamily="34" charset="0"/>
              </a:rPr>
              <a:t>Graphic representation</a:t>
            </a:r>
            <a:endParaRPr lang="en-US" sz="4000" b="1" dirty="0">
              <a:solidFill>
                <a:srgbClr val="C00000"/>
              </a:solidFill>
              <a:latin typeface="Arial Narrow" panose="020B0606020202030204" pitchFamily="34" charset="0"/>
            </a:endParaRPr>
          </a:p>
        </p:txBody>
      </p:sp>
      <p:pic>
        <p:nvPicPr>
          <p:cNvPr id="3" name="图片 2"/>
          <p:cNvPicPr>
            <a:picLocks noChangeAspect="1"/>
          </p:cNvPicPr>
          <p:nvPr/>
        </p:nvPicPr>
        <p:blipFill>
          <a:blip r:embed="rId2"/>
          <a:stretch>
            <a:fillRect/>
          </a:stretch>
        </p:blipFill>
        <p:spPr>
          <a:xfrm>
            <a:off x="8548913" y="563820"/>
            <a:ext cx="2500120" cy="5675868"/>
          </a:xfrm>
          <a:prstGeom prst="rect">
            <a:avLst/>
          </a:prstGeom>
          <a:solidFill>
            <a:schemeClr val="accent1"/>
          </a:solidFill>
        </p:spPr>
      </p:pic>
      <p:pic>
        <p:nvPicPr>
          <p:cNvPr id="4" name="Picture 5"/>
          <p:cNvPicPr>
            <a:picLocks noChangeAspect="1" noChangeArrowheads="1"/>
          </p:cNvPicPr>
          <p:nvPr/>
        </p:nvPicPr>
        <p:blipFill>
          <a:blip r:embed="rId3"/>
          <a:srcRect/>
          <a:stretch>
            <a:fillRect/>
          </a:stretch>
        </p:blipFill>
        <p:spPr bwMode="auto">
          <a:xfrm>
            <a:off x="1558323" y="974275"/>
            <a:ext cx="6570172" cy="5331730"/>
          </a:xfrm>
          <a:prstGeom prst="rect">
            <a:avLst/>
          </a:prstGeom>
          <a:solidFill>
            <a:srgbClr val="FFFFCC"/>
          </a:solidFill>
          <a:ln w="34925" cmpd="tri">
            <a:solidFill>
              <a:srgbClr val="FFFFFF"/>
            </a:solidFill>
            <a:miter lim="800000"/>
            <a:headEnd/>
            <a:tailEn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graphicFrame>
        <p:nvGraphicFramePr>
          <p:cNvPr id="5" name="Object 6"/>
          <p:cNvGraphicFramePr>
            <a:graphicFrameLocks noChangeAspect="1"/>
          </p:cNvGraphicFramePr>
          <p:nvPr/>
        </p:nvGraphicFramePr>
        <p:xfrm>
          <a:off x="2462299" y="1548403"/>
          <a:ext cx="5138436" cy="4691285"/>
        </p:xfrm>
        <a:graphic>
          <a:graphicData uri="http://schemas.openxmlformats.org/presentationml/2006/ole">
            <mc:AlternateContent xmlns:mc="http://schemas.openxmlformats.org/markup-compatibility/2006">
              <mc:Choice xmlns:v="urn:schemas-microsoft-com:vml" Requires="v">
                <p:oleObj name="Picture" r:id="rId4" imgW="3669840" imgH="5132880" progId="Word.Picture.8">
                  <p:embed/>
                </p:oleObj>
              </mc:Choice>
              <mc:Fallback>
                <p:oleObj name="Picture" r:id="rId4" imgW="3669840" imgH="5132880"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2299" y="1548403"/>
                        <a:ext cx="5138436" cy="4691285"/>
                      </a:xfrm>
                      <a:prstGeom prst="rect">
                        <a:avLst/>
                      </a:prstGeom>
                      <a:solidFill>
                        <a:schemeClr val="accent2">
                          <a:lumMod val="50000"/>
                          <a:alpha val="48000"/>
                        </a:schemeClr>
                      </a:solidFill>
                      <a:ln w="9525">
                        <a:solidFill>
                          <a:srgbClr val="800000"/>
                        </a:solidFill>
                        <a:miter lim="800000"/>
                        <a:headEnd/>
                        <a:tailEnd/>
                      </a:ln>
                    </p:spPr>
                  </p:pic>
                </p:oleObj>
              </mc:Fallback>
            </mc:AlternateContent>
          </a:graphicData>
        </a:graphic>
      </p:graphicFrame>
    </p:spTree>
    <p:extLst>
      <p:ext uri="{BB962C8B-B14F-4D97-AF65-F5344CB8AC3E}">
        <p14:creationId xmlns:p14="http://schemas.microsoft.com/office/powerpoint/2010/main" val="1714049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1741704" y="1904438"/>
            <a:ext cx="8426137" cy="3391378"/>
          </a:xfrm>
          <a:prstGeom prst="rect">
            <a:avLst/>
          </a:prstGeom>
        </p:spPr>
        <p:txBody>
          <a:bodyPr wrap="square">
            <a:spAutoFit/>
          </a:bodyPr>
          <a:lstStyle/>
          <a:p>
            <a:pPr>
              <a:lnSpc>
                <a:spcPct val="107000"/>
              </a:lnSpc>
              <a:spcBef>
                <a:spcPts val="600"/>
              </a:spcBef>
              <a:spcAft>
                <a:spcPts val="800"/>
              </a:spcAft>
            </a:pPr>
            <a:r>
              <a:rPr lang="en-US" altLang="zh-CN" sz="2000" b="1" dirty="0">
                <a:latin typeface="Arial" panose="020B0604020202020204" pitchFamily="34" charset="0"/>
                <a:ea typeface="宋体" panose="02010600030101010101" pitchFamily="2" charset="-122"/>
                <a:cs typeface="Arial" panose="020B0604020202020204" pitchFamily="34" charset="0"/>
              </a:rPr>
              <a:t>Impact analysis</a:t>
            </a:r>
            <a:r>
              <a:rPr lang="en-US" altLang="zh-CN" sz="2000" dirty="0">
                <a:latin typeface="Arial" panose="020B0604020202020204" pitchFamily="34" charset="0"/>
                <a:ea typeface="宋体" panose="02010600030101010101" pitchFamily="2" charset="-122"/>
                <a:cs typeface="Arial" panose="020B0604020202020204" pitchFamily="34" charset="0"/>
              </a:rPr>
              <a:t> is a process to</a:t>
            </a:r>
            <a:r>
              <a:rPr lang="en-US" altLang="zh-CN" sz="2000" b="1" i="1" dirty="0">
                <a:latin typeface="Arial" panose="020B0604020202020204" pitchFamily="34" charset="0"/>
                <a:ea typeface="宋体" panose="02010600030101010101" pitchFamily="2" charset="-122"/>
                <a:cs typeface="Arial" panose="020B0604020202020204" pitchFamily="34" charset="0"/>
              </a:rPr>
              <a:t> foreseen and evaluate </a:t>
            </a:r>
            <a:r>
              <a:rPr lang="en-US" altLang="zh-CN" sz="2000" dirty="0">
                <a:latin typeface="Arial" panose="020B0604020202020204" pitchFamily="34" charset="0"/>
                <a:ea typeface="宋体" panose="02010600030101010101" pitchFamily="2" charset="-122"/>
                <a:cs typeface="Arial" panose="020B0604020202020204" pitchFamily="34" charset="0"/>
              </a:rPr>
              <a:t>all the</a:t>
            </a:r>
            <a:r>
              <a:rPr lang="en-US" altLang="zh-CN" sz="2000" b="1" i="1" u="sng" dirty="0">
                <a:latin typeface="Arial" panose="020B0604020202020204" pitchFamily="34" charset="0"/>
                <a:ea typeface="宋体" panose="02010600030101010101" pitchFamily="2" charset="-122"/>
                <a:cs typeface="Arial" panose="020B0604020202020204" pitchFamily="34" charset="0"/>
              </a:rPr>
              <a:t> consequences of system modification</a:t>
            </a:r>
            <a:r>
              <a:rPr lang="en-US" altLang="zh-CN" sz="2000" b="1" i="1" dirty="0">
                <a:latin typeface="Arial" panose="020B0604020202020204" pitchFamily="34" charset="0"/>
                <a:ea typeface="宋体" panose="02010600030101010101" pitchFamily="2" charset="-122"/>
                <a:cs typeface="Arial" panose="020B0604020202020204" pitchFamily="34" charset="0"/>
              </a:rPr>
              <a:t>.</a:t>
            </a:r>
            <a:r>
              <a:rPr lang="en-US" altLang="zh-CN" sz="2000" dirty="0">
                <a:latin typeface="Arial" panose="020B0604020202020204" pitchFamily="34" charset="0"/>
                <a:ea typeface="宋体" panose="02010600030101010101" pitchFamily="2" charset="-122"/>
                <a:cs typeface="Arial" panose="020B0604020202020204" pitchFamily="34" charset="0"/>
              </a:rPr>
              <a:t> </a:t>
            </a:r>
          </a:p>
          <a:p>
            <a:pPr marL="0" lvl="1">
              <a:lnSpc>
                <a:spcPct val="107000"/>
              </a:lnSpc>
              <a:spcBef>
                <a:spcPts val="600"/>
              </a:spcBef>
              <a:spcAft>
                <a:spcPts val="800"/>
              </a:spcAft>
              <a:tabLst>
                <a:tab pos="228600" algn="l"/>
              </a:tabLst>
            </a:pPr>
            <a:r>
              <a:rPr lang="en-US" altLang="zh-CN" sz="2000" b="1" dirty="0">
                <a:latin typeface="Arial" panose="020B0604020202020204" pitchFamily="34" charset="0"/>
                <a:ea typeface="宋体" panose="02010600030101010101" pitchFamily="2" charset="-122"/>
                <a:cs typeface="Arial" panose="020B0604020202020204" pitchFamily="34" charset="0"/>
              </a:rPr>
              <a:t>Impact analysis</a:t>
            </a:r>
            <a:r>
              <a:rPr lang="en-US" altLang="zh-CN" sz="2000" dirty="0">
                <a:latin typeface="Arial" panose="020B0604020202020204" pitchFamily="34" charset="0"/>
                <a:ea typeface="宋体" panose="02010600030101010101" pitchFamily="2" charset="-122"/>
                <a:cs typeface="Arial" panose="020B0604020202020204" pitchFamily="34" charset="0"/>
              </a:rPr>
              <a:t> will mainly focus on the </a:t>
            </a:r>
            <a:r>
              <a:rPr lang="en-US" altLang="zh-CN" sz="2000" b="1" i="1" dirty="0">
                <a:latin typeface="Arial" panose="020B0604020202020204" pitchFamily="34" charset="0"/>
                <a:ea typeface="宋体" panose="02010600030101010101" pitchFamily="2" charset="-122"/>
                <a:cs typeface="Arial" panose="020B0604020202020204" pitchFamily="34" charset="0"/>
              </a:rPr>
              <a:t>cost and the ripple propagation of system modification</a:t>
            </a:r>
            <a:r>
              <a:rPr lang="en-US" altLang="zh-CN" sz="2000" dirty="0">
                <a:latin typeface="Arial" panose="020B0604020202020204" pitchFamily="34" charset="0"/>
                <a:ea typeface="宋体" panose="02010600030101010101" pitchFamily="2" charset="-122"/>
                <a:cs typeface="Arial" panose="020B0604020202020204" pitchFamily="34" charset="0"/>
              </a:rPr>
              <a:t>. It seems necessary to indicate that, to avoid complexity, functional enhancement will not be considered until the new architectural structure is available.</a:t>
            </a:r>
          </a:p>
          <a:p>
            <a:pPr marL="0" lvl="2">
              <a:lnSpc>
                <a:spcPct val="107000"/>
              </a:lnSpc>
              <a:spcBef>
                <a:spcPts val="600"/>
              </a:spcBef>
              <a:spcAft>
                <a:spcPts val="800"/>
              </a:spcAft>
              <a:tabLst>
                <a:tab pos="228600" algn="l"/>
              </a:tabLst>
            </a:pPr>
            <a:r>
              <a:rPr lang="en-US" altLang="zh-CN" sz="2000" b="1" dirty="0">
                <a:latin typeface="Arial" panose="020B0604020202020204" pitchFamily="34" charset="0"/>
                <a:ea typeface="宋体" panose="02010600030101010101" pitchFamily="2" charset="-122"/>
                <a:cs typeface="Arial" panose="020B0604020202020204" pitchFamily="34" charset="0"/>
              </a:rPr>
              <a:t>A tool for impact analysis</a:t>
            </a:r>
            <a:r>
              <a:rPr lang="en-US" altLang="zh-CN" sz="2000" dirty="0">
                <a:latin typeface="Arial" panose="020B0604020202020204" pitchFamily="34" charset="0"/>
                <a:ea typeface="宋体" panose="02010600030101010101" pitchFamily="2" charset="-122"/>
                <a:cs typeface="Arial" panose="020B0604020202020204" pitchFamily="34" charset="0"/>
              </a:rPr>
              <a:t> must be developed before re-architecting so that the propagation areas of system modification for re-architecting can be identified and the cost of the modification can be estimated. </a:t>
            </a:r>
          </a:p>
        </p:txBody>
      </p:sp>
      <p:sp>
        <p:nvSpPr>
          <p:cNvPr id="7" name="矩形 6"/>
          <p:cNvSpPr/>
          <p:nvPr/>
        </p:nvSpPr>
        <p:spPr>
          <a:xfrm>
            <a:off x="1741704" y="865639"/>
            <a:ext cx="7136056" cy="584775"/>
          </a:xfrm>
          <a:prstGeom prst="rect">
            <a:avLst/>
          </a:prstGeom>
        </p:spPr>
        <p:txBody>
          <a:bodyPr wrap="none">
            <a:spAutoFit/>
          </a:bodyPr>
          <a:lstStyle/>
          <a:p>
            <a:r>
              <a:rPr lang="en-US" altLang="zh-CN" sz="3200" b="1" dirty="0">
                <a:latin typeface="Arial" panose="020B0604020202020204" pitchFamily="34" charset="0"/>
                <a:ea typeface="宋体" panose="02010600030101010101" pitchFamily="2" charset="-122"/>
                <a:cs typeface="Arial" panose="020B0604020202020204" pitchFamily="34" charset="0"/>
              </a:rPr>
              <a:t>Architecture-based Impact Analysis</a:t>
            </a:r>
            <a:endParaRPr lang="zh-CN"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5128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sz="4000" b="1" dirty="0">
                <a:solidFill>
                  <a:srgbClr val="C00000"/>
                </a:solidFill>
              </a:rPr>
              <a:t>Automatic Software Re-architecting </a:t>
            </a:r>
            <a:br>
              <a:rPr lang="en-US" altLang="zh-CN" sz="4000" b="1" dirty="0">
                <a:solidFill>
                  <a:srgbClr val="C00000"/>
                </a:solidFill>
              </a:rPr>
            </a:br>
            <a:r>
              <a:rPr lang="zh-CN" altLang="zh-CN" dirty="0">
                <a:effectLst>
                  <a:outerShdw blurRad="38100" dist="38100" dir="2700000" algn="tl">
                    <a:srgbClr val="000000">
                      <a:alpha val="43137"/>
                    </a:srgbClr>
                  </a:outerShdw>
                </a:effectLst>
              </a:rPr>
              <a:t>软件自动重构技术</a:t>
            </a:r>
            <a:br>
              <a:rPr lang="zh-CN" altLang="zh-CN" dirty="0"/>
            </a:br>
            <a:endParaRPr lang="zh-CN" altLang="en-US" dirty="0"/>
          </a:p>
        </p:txBody>
      </p:sp>
      <p:sp>
        <p:nvSpPr>
          <p:cNvPr id="5" name="内容占位符 4"/>
          <p:cNvSpPr>
            <a:spLocks noGrp="1"/>
          </p:cNvSpPr>
          <p:nvPr>
            <p:ph idx="1"/>
          </p:nvPr>
        </p:nvSpPr>
        <p:spPr>
          <a:xfrm>
            <a:off x="2589212" y="2452254"/>
            <a:ext cx="8915400" cy="3458967"/>
          </a:xfrm>
        </p:spPr>
        <p:txBody>
          <a:bodyPr>
            <a:normAutofit/>
          </a:bodyPr>
          <a:lstStyle/>
          <a:p>
            <a:pPr marL="0" indent="0">
              <a:buNone/>
            </a:pPr>
            <a:r>
              <a:rPr lang="en-US" altLang="zh-CN" sz="2800" b="1" dirty="0">
                <a:latin typeface="Times New Roman" panose="02020603050405020304" pitchFamily="18" charset="0"/>
                <a:cs typeface="Times New Roman" panose="02020603050405020304" pitchFamily="18" charset="0"/>
              </a:rPr>
              <a:t>The lecture is about the principles and algorithms of automatic software rearchitecting.</a:t>
            </a:r>
            <a:endParaRPr lang="en-US" altLang="zh-CN" sz="2000" b="1" dirty="0">
              <a:solidFill>
                <a:srgbClr val="002060"/>
              </a:solidFill>
            </a:endParaRPr>
          </a:p>
          <a:p>
            <a:pPr marL="0" indent="0">
              <a:buNone/>
            </a:pPr>
            <a:r>
              <a:rPr lang="zh-CN" altLang="en-US" sz="2000" b="1" dirty="0">
                <a:solidFill>
                  <a:srgbClr val="002060"/>
                </a:solidFill>
              </a:rPr>
              <a:t>本章</a:t>
            </a:r>
            <a:r>
              <a:rPr lang="zh-CN" altLang="zh-CN" sz="2000" b="1" dirty="0">
                <a:solidFill>
                  <a:srgbClr val="002060"/>
                </a:solidFill>
              </a:rPr>
              <a:t>重点介绍软件自动重</a:t>
            </a:r>
            <a:r>
              <a:rPr lang="zh-CN" altLang="en-US" sz="2000" b="1" dirty="0">
                <a:solidFill>
                  <a:srgbClr val="002060"/>
                </a:solidFill>
              </a:rPr>
              <a:t>架</a:t>
            </a:r>
            <a:r>
              <a:rPr lang="zh-CN" altLang="zh-CN" sz="2000" b="1" dirty="0">
                <a:solidFill>
                  <a:srgbClr val="002060"/>
                </a:solidFill>
              </a:rPr>
              <a:t>构技术的原理和算法</a:t>
            </a:r>
            <a:r>
              <a:rPr lang="zh-CN" altLang="zh-CN" sz="2000" b="1" dirty="0"/>
              <a:t>。</a:t>
            </a:r>
            <a:endParaRPr lang="zh-CN" altLang="zh-CN" sz="2000" dirty="0"/>
          </a:p>
          <a:p>
            <a:endParaRPr lang="zh-CN" altLang="en-US" dirty="0"/>
          </a:p>
        </p:txBody>
      </p:sp>
      <p:sp>
        <p:nvSpPr>
          <p:cNvPr id="3" name="灯片编号占位符 2"/>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45719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txBox="1">
            <a:spLocks/>
          </p:cNvSpPr>
          <p:nvPr/>
        </p:nvSpPr>
        <p:spPr>
          <a:xfrm>
            <a:off x="1848868" y="372421"/>
            <a:ext cx="8911687" cy="1280890"/>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chemeClr val="tx1"/>
                </a:solidFill>
                <a:ea typeface="宋体" pitchFamily="2" charset="-122"/>
              </a:rPr>
              <a:t>Logical Re-Architecting </a:t>
            </a:r>
            <a:br>
              <a:rPr lang="en-US" altLang="zh-CN" sz="3200" dirty="0">
                <a:solidFill>
                  <a:schemeClr val="tx1"/>
                </a:solidFill>
                <a:effectLst>
                  <a:outerShdw blurRad="38100" dist="38100" dir="2700000" algn="tl">
                    <a:srgbClr val="000000"/>
                  </a:outerShdw>
                </a:effectLst>
                <a:ea typeface="宋体" pitchFamily="2" charset="-122"/>
              </a:rPr>
            </a:br>
            <a:r>
              <a:rPr lang="en-US" altLang="zh-CN" sz="2700" b="1" dirty="0">
                <a:solidFill>
                  <a:srgbClr val="0070C0"/>
                </a:solidFill>
                <a:effectLst>
                  <a:outerShdw blurRad="38100" dist="38100" dir="2700000" algn="tl">
                    <a:srgbClr val="000000"/>
                  </a:outerShdw>
                </a:effectLst>
                <a:latin typeface="Arial Narrow" pitchFamily="34" charset="0"/>
                <a:ea typeface="宋体" pitchFamily="2" charset="-122"/>
              </a:rPr>
              <a:t>Relation-Oriented Clustering </a:t>
            </a:r>
            <a:r>
              <a:rPr lang="en-US" altLang="zh-CN" sz="2000" b="1" dirty="0">
                <a:solidFill>
                  <a:srgbClr val="C00000"/>
                </a:solidFill>
                <a:effectLst>
                  <a:outerShdw blurRad="38100" dist="38100" dir="2700000" algn="tl">
                    <a:srgbClr val="000000"/>
                  </a:outerShdw>
                </a:effectLst>
                <a:latin typeface="Arial Narrow" pitchFamily="34" charset="0"/>
                <a:ea typeface="宋体" pitchFamily="2" charset="-122"/>
              </a:rPr>
              <a:t>(Affinity Analysis)</a:t>
            </a:r>
            <a:endParaRPr lang="en-US" sz="2800" dirty="0">
              <a:solidFill>
                <a:srgbClr val="C00000"/>
              </a:solidFill>
            </a:endParaRPr>
          </a:p>
        </p:txBody>
      </p:sp>
      <p:pic>
        <p:nvPicPr>
          <p:cNvPr id="3" name="图片 2"/>
          <p:cNvPicPr>
            <a:picLocks noChangeAspect="1"/>
          </p:cNvPicPr>
          <p:nvPr/>
        </p:nvPicPr>
        <p:blipFill>
          <a:blip r:embed="rId2"/>
          <a:stretch>
            <a:fillRect/>
          </a:stretch>
        </p:blipFill>
        <p:spPr>
          <a:xfrm>
            <a:off x="1711678" y="1597804"/>
            <a:ext cx="6438788" cy="495038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4" name="图片 3"/>
          <p:cNvPicPr>
            <a:picLocks noChangeAspect="1"/>
          </p:cNvPicPr>
          <p:nvPr/>
        </p:nvPicPr>
        <p:blipFill>
          <a:blip r:embed="rId3"/>
          <a:stretch>
            <a:fillRect/>
          </a:stretch>
        </p:blipFill>
        <p:spPr>
          <a:xfrm>
            <a:off x="8013275" y="872317"/>
            <a:ext cx="2200847" cy="5675868"/>
          </a:xfrm>
          <a:prstGeom prst="rect">
            <a:avLst/>
          </a:prstGeom>
          <a:solidFill>
            <a:schemeClr val="accent1"/>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Tree>
    <p:extLst>
      <p:ext uri="{BB962C8B-B14F-4D97-AF65-F5344CB8AC3E}">
        <p14:creationId xmlns:p14="http://schemas.microsoft.com/office/powerpoint/2010/main" val="4216897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txBox="1">
            <a:spLocks/>
          </p:cNvSpPr>
          <p:nvPr/>
        </p:nvSpPr>
        <p:spPr>
          <a:xfrm>
            <a:off x="2295854" y="379333"/>
            <a:ext cx="8911687" cy="1280890"/>
          </a:xfrm>
          <a:prstGeom prst="rect">
            <a:avLst/>
          </a:prstGeom>
          <a:ln>
            <a:noFill/>
          </a:ln>
        </p:spPr>
        <p:txBody>
          <a:bodyPr>
            <a:normAutofit fontScale="90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1"/>
                </a:solidFill>
              </a:rPr>
              <a:t>Logical Re-Architecting</a:t>
            </a:r>
            <a:br>
              <a:rPr lang="en-US" dirty="0"/>
            </a:br>
            <a:r>
              <a:rPr lang="en-US" sz="3100" b="1" dirty="0">
                <a:solidFill>
                  <a:srgbClr val="0070C0"/>
                </a:solidFill>
                <a:latin typeface="Arial Narrow" panose="020B0606020202030204" pitchFamily="34" charset="0"/>
              </a:rPr>
              <a:t>Graphic Representation</a:t>
            </a:r>
            <a:br>
              <a:rPr lang="en-US" dirty="0"/>
            </a:br>
            <a:endParaRPr lang="en-US" dirty="0"/>
          </a:p>
        </p:txBody>
      </p:sp>
      <p:pic>
        <p:nvPicPr>
          <p:cNvPr id="3" name="Picture 37"/>
          <p:cNvPicPr>
            <a:picLocks noChangeAspect="1" noChangeArrowheads="1"/>
          </p:cNvPicPr>
          <p:nvPr/>
        </p:nvPicPr>
        <p:blipFill>
          <a:blip r:embed="rId2"/>
          <a:srcRect/>
          <a:stretch>
            <a:fillRect/>
          </a:stretch>
        </p:blipFill>
        <p:spPr bwMode="auto">
          <a:xfrm>
            <a:off x="1539227" y="900497"/>
            <a:ext cx="6932997" cy="5559325"/>
          </a:xfrm>
          <a:prstGeom prst="rect">
            <a:avLst/>
          </a:prstGeom>
          <a:solidFill>
            <a:srgbClr val="FFFFCC"/>
          </a:solidFill>
          <a:ln w="34925" cmpd="tri">
            <a:solidFill>
              <a:srgbClr val="FFFFFF"/>
            </a:solidFill>
            <a:miter lim="800000"/>
            <a:headEnd/>
            <a:tailEn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pic>
        <p:nvPicPr>
          <p:cNvPr id="4" name="图片 3"/>
          <p:cNvPicPr>
            <a:picLocks noChangeAspect="1"/>
          </p:cNvPicPr>
          <p:nvPr/>
        </p:nvPicPr>
        <p:blipFill>
          <a:blip r:embed="rId3"/>
          <a:stretch>
            <a:fillRect/>
          </a:stretch>
        </p:blipFill>
        <p:spPr>
          <a:xfrm>
            <a:off x="8643815" y="783954"/>
            <a:ext cx="2200847" cy="567586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5"/>
          <p:cNvPicPr>
            <a:picLocks noChangeAspect="1" noChangeArrowheads="1"/>
          </p:cNvPicPr>
          <p:nvPr/>
        </p:nvPicPr>
        <p:blipFill>
          <a:blip r:embed="rId4"/>
          <a:srcRect/>
          <a:stretch>
            <a:fillRect/>
          </a:stretch>
        </p:blipFill>
        <p:spPr bwMode="auto">
          <a:xfrm>
            <a:off x="1311579" y="1776766"/>
            <a:ext cx="6772878" cy="4103893"/>
          </a:xfrm>
          <a:prstGeom prst="rect">
            <a:avLst/>
          </a:prstGeom>
          <a:solidFill>
            <a:srgbClr val="000000">
              <a:lumMod val="50000"/>
              <a:alpha val="42000"/>
            </a:srgbClr>
          </a:solidFill>
          <a:ln w="9525">
            <a:noFill/>
            <a:miter lim="800000"/>
            <a:headEnd/>
            <a:tailEnd/>
          </a:ln>
          <a:effectLst>
            <a:glow rad="2286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246643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559024" y="439749"/>
            <a:ext cx="7245547" cy="667661"/>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Clustering Algorithm--</a:t>
            </a:r>
            <a:r>
              <a:rPr lang="en-US" altLang="zh-CN" sz="28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Affinity Analysis</a:t>
            </a:r>
            <a:endParaRPr lang="en-US" sz="28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23" name="组合 22"/>
          <p:cNvGrpSpPr/>
          <p:nvPr/>
        </p:nvGrpSpPr>
        <p:grpSpPr>
          <a:xfrm>
            <a:off x="2156530" y="1107410"/>
            <a:ext cx="7777179" cy="5459646"/>
            <a:chOff x="1339112" y="1365598"/>
            <a:chExt cx="7560913" cy="4797950"/>
          </a:xfrm>
        </p:grpSpPr>
        <p:pic>
          <p:nvPicPr>
            <p:cNvPr id="3" name="图片 2"/>
            <p:cNvPicPr>
              <a:picLocks noChangeAspect="1"/>
            </p:cNvPicPr>
            <p:nvPr/>
          </p:nvPicPr>
          <p:blipFill>
            <a:blip r:embed="rId2"/>
            <a:stretch>
              <a:fillRect/>
            </a:stretch>
          </p:blipFill>
          <p:spPr>
            <a:xfrm>
              <a:off x="1339112" y="1365598"/>
              <a:ext cx="7560913" cy="4797950"/>
            </a:xfrm>
            <a:prstGeom prst="rect">
              <a:avLst/>
            </a:prstGeom>
            <a:ln>
              <a:noFill/>
            </a:ln>
            <a:effectLst>
              <a:glow rad="63500">
                <a:schemeClr val="accent1">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cxnSp>
          <p:nvCxnSpPr>
            <p:cNvPr id="6" name="直接连接符 5"/>
            <p:cNvCxnSpPr/>
            <p:nvPr/>
          </p:nvCxnSpPr>
          <p:spPr>
            <a:xfrm>
              <a:off x="2341418" y="2369127"/>
              <a:ext cx="6433060" cy="368414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4100946" y="3611513"/>
              <a:ext cx="471054" cy="63007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4336473" y="4241587"/>
              <a:ext cx="1073726" cy="142760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8025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559024" y="439749"/>
            <a:ext cx="7245547" cy="667661"/>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Clustering Algorithm--</a:t>
            </a:r>
            <a:r>
              <a:rPr lang="en-US" altLang="zh-CN" sz="28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Affinity Analysis</a:t>
            </a:r>
            <a:endParaRPr lang="en-US" sz="28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2"/>
          <a:stretch>
            <a:fillRect/>
          </a:stretch>
        </p:blipFill>
        <p:spPr>
          <a:xfrm>
            <a:off x="2293207" y="1312205"/>
            <a:ext cx="7777179" cy="5459646"/>
          </a:xfrm>
          <a:prstGeom prst="rect">
            <a:avLst/>
          </a:prstGeom>
          <a:ln>
            <a:noFill/>
          </a:ln>
          <a:effectLst>
            <a:glow rad="63500">
              <a:schemeClr val="accent1">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grpSp>
        <p:nvGrpSpPr>
          <p:cNvPr id="5" name="组合 4"/>
          <p:cNvGrpSpPr/>
          <p:nvPr/>
        </p:nvGrpSpPr>
        <p:grpSpPr>
          <a:xfrm>
            <a:off x="3340274" y="2355397"/>
            <a:ext cx="6619806" cy="4291211"/>
            <a:chOff x="3340274" y="2355397"/>
            <a:chExt cx="6619806" cy="4291211"/>
          </a:xfrm>
        </p:grpSpPr>
        <p:sp>
          <p:nvSpPr>
            <p:cNvPr id="4" name="矩形 3"/>
            <p:cNvSpPr/>
            <p:nvPr/>
          </p:nvSpPr>
          <p:spPr>
            <a:xfrm>
              <a:off x="3340274" y="2355397"/>
              <a:ext cx="1693842" cy="109847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785463" y="4505920"/>
              <a:ext cx="1693842" cy="11012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53780" y="3422597"/>
              <a:ext cx="1693842" cy="11012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508801" y="5594556"/>
              <a:ext cx="1451279" cy="105205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49636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4" y="624110"/>
            <a:ext cx="8457149" cy="528797"/>
          </a:xfrm>
        </p:spPr>
        <p:txBody>
          <a:bodyPr>
            <a:normAutofit fontScale="90000"/>
          </a:bodyPr>
          <a:lstStyle/>
          <a:p>
            <a:pPr algn="ctr"/>
            <a:r>
              <a:rPr lang="en-US" altLang="zh-CN" b="1" dirty="0">
                <a:solidFill>
                  <a:srgbClr val="C00000"/>
                </a:solidFill>
              </a:rPr>
              <a:t>HLK Clustering Algorithm </a:t>
            </a:r>
            <a:r>
              <a:rPr lang="zh-CN" altLang="en-US" b="1" dirty="0">
                <a:solidFill>
                  <a:srgbClr val="C00000"/>
                </a:solidFill>
              </a:rPr>
              <a:t>（</a:t>
            </a:r>
            <a:r>
              <a:rPr lang="en-US" altLang="zh-CN" b="1" dirty="0">
                <a:solidFill>
                  <a:srgbClr val="C00000"/>
                </a:solidFill>
              </a:rPr>
              <a:t>1</a:t>
            </a:r>
            <a:r>
              <a:rPr lang="zh-CN" altLang="en-US" b="1" dirty="0">
                <a:solidFill>
                  <a:srgbClr val="C00000"/>
                </a:solidFill>
              </a:rPr>
              <a:t>）</a:t>
            </a:r>
            <a:endParaRPr lang="en-US" b="1" dirty="0">
              <a:solidFill>
                <a:srgbClr val="C00000"/>
              </a:solidFill>
            </a:endParaRPr>
          </a:p>
        </p:txBody>
      </p:sp>
      <p:sp>
        <p:nvSpPr>
          <p:cNvPr id="3" name="灯片编号占位符 2"/>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4" name="图片 3"/>
          <p:cNvPicPr>
            <a:picLocks noChangeAspect="1"/>
          </p:cNvPicPr>
          <p:nvPr/>
        </p:nvPicPr>
        <p:blipFill>
          <a:blip r:embed="rId2"/>
          <a:stretch>
            <a:fillRect/>
          </a:stretch>
        </p:blipFill>
        <p:spPr>
          <a:xfrm>
            <a:off x="2592924" y="1422641"/>
            <a:ext cx="7735932" cy="4862427"/>
          </a:xfrm>
          <a:prstGeom prst="rect">
            <a:avLst/>
          </a:prstGeom>
        </p:spPr>
      </p:pic>
    </p:spTree>
    <p:extLst>
      <p:ext uri="{BB962C8B-B14F-4D97-AF65-F5344CB8AC3E}">
        <p14:creationId xmlns:p14="http://schemas.microsoft.com/office/powerpoint/2010/main" val="3762627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4" y="624110"/>
            <a:ext cx="8911687" cy="676656"/>
          </a:xfrm>
        </p:spPr>
        <p:txBody>
          <a:bodyPr>
            <a:normAutofit/>
          </a:bodyPr>
          <a:lstStyle/>
          <a:p>
            <a:pPr algn="ctr"/>
            <a:r>
              <a:rPr lang="en-US" altLang="zh-CN" sz="3200" b="1" dirty="0">
                <a:solidFill>
                  <a:srgbClr val="C00000"/>
                </a:solidFill>
              </a:rPr>
              <a:t>HKL Clustering Algorithm</a:t>
            </a:r>
            <a:r>
              <a:rPr lang="zh-CN" altLang="en-US" sz="3200" b="1" dirty="0">
                <a:solidFill>
                  <a:srgbClr val="C00000"/>
                </a:solidFill>
              </a:rPr>
              <a:t>（</a:t>
            </a:r>
            <a:r>
              <a:rPr lang="en-US" altLang="zh-CN" sz="3200" b="1" dirty="0">
                <a:solidFill>
                  <a:srgbClr val="C00000"/>
                </a:solidFill>
              </a:rPr>
              <a:t>2</a:t>
            </a:r>
            <a:r>
              <a:rPr lang="zh-CN" altLang="en-US" sz="3200" b="1" dirty="0">
                <a:solidFill>
                  <a:srgbClr val="C00000"/>
                </a:solidFill>
              </a:rPr>
              <a:t>）</a:t>
            </a:r>
            <a:endParaRPr lang="en-US" sz="3200" b="1" dirty="0">
              <a:solidFill>
                <a:srgbClr val="C00000"/>
              </a:solidFill>
            </a:endParaRPr>
          </a:p>
        </p:txBody>
      </p:sp>
      <p:sp>
        <p:nvSpPr>
          <p:cNvPr id="3" name="灯片编号占位符 2"/>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4" name="图片 3"/>
          <p:cNvPicPr>
            <a:picLocks noChangeAspect="1"/>
          </p:cNvPicPr>
          <p:nvPr/>
        </p:nvPicPr>
        <p:blipFill>
          <a:blip r:embed="rId2"/>
          <a:stretch>
            <a:fillRect/>
          </a:stretch>
        </p:blipFill>
        <p:spPr>
          <a:xfrm>
            <a:off x="2592923" y="1487331"/>
            <a:ext cx="8328361" cy="4891567"/>
          </a:xfrm>
          <a:prstGeom prst="rect">
            <a:avLst/>
          </a:prstGeom>
        </p:spPr>
      </p:pic>
    </p:spTree>
    <p:extLst>
      <p:ext uri="{BB962C8B-B14F-4D97-AF65-F5344CB8AC3E}">
        <p14:creationId xmlns:p14="http://schemas.microsoft.com/office/powerpoint/2010/main" val="1877932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4" y="624110"/>
            <a:ext cx="8911687" cy="728172"/>
          </a:xfrm>
        </p:spPr>
        <p:txBody>
          <a:bodyPr/>
          <a:lstStyle/>
          <a:p>
            <a:pPr algn="ctr"/>
            <a:r>
              <a:rPr lang="en-US" b="1" dirty="0">
                <a:solidFill>
                  <a:srgbClr val="C00000"/>
                </a:solidFill>
                <a:effectLst>
                  <a:outerShdw blurRad="38100" dist="38100" dir="2700000" algn="tl">
                    <a:srgbClr val="000000">
                      <a:alpha val="43137"/>
                    </a:srgbClr>
                  </a:outerShdw>
                </a:effectLst>
              </a:rPr>
              <a:t>The Function-Data Matrix</a:t>
            </a:r>
          </a:p>
        </p:txBody>
      </p:sp>
      <p:graphicFrame>
        <p:nvGraphicFramePr>
          <p:cNvPr id="3" name="表格 2"/>
          <p:cNvGraphicFramePr>
            <a:graphicFrameLocks noGrp="1"/>
          </p:cNvGraphicFramePr>
          <p:nvPr>
            <p:extLst>
              <p:ext uri="{D42A27DB-BD31-4B8C-83A1-F6EECF244321}">
                <p14:modId xmlns:p14="http://schemas.microsoft.com/office/powerpoint/2010/main" val="1137868758"/>
              </p:ext>
            </p:extLst>
          </p:nvPr>
        </p:nvGraphicFramePr>
        <p:xfrm>
          <a:off x="3272924" y="1525702"/>
          <a:ext cx="7551686" cy="4843566"/>
        </p:xfrm>
        <a:graphic>
          <a:graphicData uri="http://schemas.openxmlformats.org/drawingml/2006/table">
            <a:tbl>
              <a:tblPr/>
              <a:tblGrid>
                <a:gridCol w="549982">
                  <a:extLst>
                    <a:ext uri="{9D8B030D-6E8A-4147-A177-3AD203B41FA5}">
                      <a16:colId xmlns:a16="http://schemas.microsoft.com/office/drawing/2014/main" val="20000"/>
                    </a:ext>
                  </a:extLst>
                </a:gridCol>
                <a:gridCol w="719209">
                  <a:extLst>
                    <a:ext uri="{9D8B030D-6E8A-4147-A177-3AD203B41FA5}">
                      <a16:colId xmlns:a16="http://schemas.microsoft.com/office/drawing/2014/main" val="20001"/>
                    </a:ext>
                  </a:extLst>
                </a:gridCol>
                <a:gridCol w="698055">
                  <a:extLst>
                    <a:ext uri="{9D8B030D-6E8A-4147-A177-3AD203B41FA5}">
                      <a16:colId xmlns:a16="http://schemas.microsoft.com/office/drawing/2014/main" val="20002"/>
                    </a:ext>
                  </a:extLst>
                </a:gridCol>
                <a:gridCol w="698055">
                  <a:extLst>
                    <a:ext uri="{9D8B030D-6E8A-4147-A177-3AD203B41FA5}">
                      <a16:colId xmlns:a16="http://schemas.microsoft.com/office/drawing/2014/main" val="20003"/>
                    </a:ext>
                  </a:extLst>
                </a:gridCol>
                <a:gridCol w="698055">
                  <a:extLst>
                    <a:ext uri="{9D8B030D-6E8A-4147-A177-3AD203B41FA5}">
                      <a16:colId xmlns:a16="http://schemas.microsoft.com/office/drawing/2014/main" val="20004"/>
                    </a:ext>
                  </a:extLst>
                </a:gridCol>
                <a:gridCol w="698055">
                  <a:extLst>
                    <a:ext uri="{9D8B030D-6E8A-4147-A177-3AD203B41FA5}">
                      <a16:colId xmlns:a16="http://schemas.microsoft.com/office/drawing/2014/main" val="20005"/>
                    </a:ext>
                  </a:extLst>
                </a:gridCol>
                <a:gridCol w="698055">
                  <a:extLst>
                    <a:ext uri="{9D8B030D-6E8A-4147-A177-3AD203B41FA5}">
                      <a16:colId xmlns:a16="http://schemas.microsoft.com/office/drawing/2014/main" val="20006"/>
                    </a:ext>
                  </a:extLst>
                </a:gridCol>
                <a:gridCol w="698055">
                  <a:extLst>
                    <a:ext uri="{9D8B030D-6E8A-4147-A177-3AD203B41FA5}">
                      <a16:colId xmlns:a16="http://schemas.microsoft.com/office/drawing/2014/main" val="20007"/>
                    </a:ext>
                  </a:extLst>
                </a:gridCol>
                <a:gridCol w="698055">
                  <a:extLst>
                    <a:ext uri="{9D8B030D-6E8A-4147-A177-3AD203B41FA5}">
                      <a16:colId xmlns:a16="http://schemas.microsoft.com/office/drawing/2014/main" val="20008"/>
                    </a:ext>
                  </a:extLst>
                </a:gridCol>
                <a:gridCol w="698055">
                  <a:extLst>
                    <a:ext uri="{9D8B030D-6E8A-4147-A177-3AD203B41FA5}">
                      <a16:colId xmlns:a16="http://schemas.microsoft.com/office/drawing/2014/main" val="20009"/>
                    </a:ext>
                  </a:extLst>
                </a:gridCol>
                <a:gridCol w="698055">
                  <a:extLst>
                    <a:ext uri="{9D8B030D-6E8A-4147-A177-3AD203B41FA5}">
                      <a16:colId xmlns:a16="http://schemas.microsoft.com/office/drawing/2014/main" val="20010"/>
                    </a:ext>
                  </a:extLst>
                </a:gridCol>
              </a:tblGrid>
              <a:tr h="345969">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45969">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C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C00000"/>
                          </a:solidFill>
                          <a:effectLst/>
                          <a:latin typeface="Calibri" panose="020F0502020204030204" pitchFamily="34" charset="0"/>
                        </a:rPr>
                        <a:t>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C00000"/>
                          </a:solidFill>
                          <a:effectLst/>
                          <a:latin typeface="Calibri" panose="020F0502020204030204" pitchFamily="34" charset="0"/>
                        </a:rPr>
                        <a:t>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C00000"/>
                          </a:solidFill>
                          <a:effectLst/>
                          <a:latin typeface="Calibri" panose="020F0502020204030204" pitchFamily="34" charset="0"/>
                        </a:rPr>
                        <a:t>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C00000"/>
                          </a:solidFill>
                          <a:effectLst/>
                          <a:latin typeface="Calibri" panose="020F0502020204030204" pitchFamily="34" charset="0"/>
                        </a:rPr>
                        <a:t>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C00000"/>
                          </a:solidFill>
                          <a:effectLst/>
                          <a:latin typeface="Calibri" panose="020F0502020204030204" pitchFamily="34" charset="0"/>
                        </a:rPr>
                        <a:t>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C00000"/>
                          </a:solidFill>
                          <a:effectLst/>
                          <a:latin typeface="Calibri" panose="020F0502020204030204" pitchFamily="34" charset="0"/>
                        </a:rPr>
                        <a:t>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C00000"/>
                          </a:solidFill>
                          <a:effectLst/>
                          <a:latin typeface="Calibri" panose="020F0502020204030204" pitchFamily="34" charset="0"/>
                        </a:rPr>
                        <a:t>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C00000"/>
                          </a:solidFill>
                          <a:effectLst/>
                          <a:latin typeface="Calibri" panose="020F0502020204030204" pitchFamily="34" charset="0"/>
                        </a:rPr>
                        <a:t>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C00000"/>
                          </a:solidFill>
                          <a:effectLst/>
                          <a:latin typeface="Calibri" panose="020F0502020204030204" pitchFamily="34" charset="0"/>
                        </a:rPr>
                        <a:t>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345969">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C00000"/>
                          </a:solidFill>
                          <a:effectLst/>
                          <a:latin typeface="Calibri" panose="020F0502020204030204" pitchFamily="34" charset="0"/>
                        </a:rPr>
                        <a:t>F01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5969">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C00000"/>
                          </a:solidFill>
                          <a:effectLst/>
                          <a:latin typeface="Calibri" panose="020F0502020204030204" pitchFamily="34" charset="0"/>
                        </a:rPr>
                        <a:t>F02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5969">
                <a:tc>
                  <a:txBody>
                    <a:bodyPr/>
                    <a:lstStyle/>
                    <a:p>
                      <a:pPr algn="l" fontAlgn="b"/>
                      <a:r>
                        <a:rPr lang="en-US" sz="1100" b="0" i="0" u="none" strike="noStrike" dirty="0">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C00000"/>
                          </a:solidFill>
                          <a:effectLst/>
                          <a:latin typeface="Calibri" panose="020F0502020204030204" pitchFamily="34" charset="0"/>
                        </a:rPr>
                        <a:t>F03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5969">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C00000"/>
                          </a:solidFill>
                          <a:effectLst/>
                          <a:latin typeface="Calibri" panose="020F0502020204030204" pitchFamily="34" charset="0"/>
                        </a:rPr>
                        <a:t>F04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45969">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C00000"/>
                          </a:solidFill>
                          <a:effectLst/>
                          <a:latin typeface="Calibri" panose="020F0502020204030204" pitchFamily="34" charset="0"/>
                        </a:rPr>
                        <a:t>F05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45969">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C00000"/>
                          </a:solidFill>
                          <a:effectLst/>
                          <a:latin typeface="Calibri" panose="020F0502020204030204" pitchFamily="34" charset="0"/>
                        </a:rPr>
                        <a:t>F06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45969">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C00000"/>
                          </a:solidFill>
                          <a:effectLst/>
                          <a:latin typeface="Calibri" panose="020F0502020204030204" pitchFamily="34" charset="0"/>
                        </a:rPr>
                        <a:t>F07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45969">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C00000"/>
                          </a:solidFill>
                          <a:effectLst/>
                          <a:latin typeface="Calibri" panose="020F0502020204030204" pitchFamily="34" charset="0"/>
                        </a:rPr>
                        <a:t>F08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45969">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C00000"/>
                          </a:solidFill>
                          <a:effectLst/>
                          <a:latin typeface="Calibri" panose="020F0502020204030204" pitchFamily="34" charset="0"/>
                        </a:rPr>
                        <a:t>F09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45969">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C00000"/>
                          </a:solidFill>
                          <a:effectLst/>
                          <a:latin typeface="Calibri" panose="020F0502020204030204" pitchFamily="34" charset="0"/>
                        </a:rPr>
                        <a:t>F10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45969">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C00000"/>
                          </a:solidFill>
                          <a:effectLst/>
                          <a:latin typeface="Calibri" panose="020F0502020204030204" pitchFamily="34" charset="0"/>
                        </a:rPr>
                        <a:t>F11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45969">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C00000"/>
                          </a:solidFill>
                          <a:effectLst/>
                          <a:latin typeface="Calibri" panose="020F0502020204030204" pitchFamily="34" charset="0"/>
                        </a:rPr>
                        <a:t>F12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5" name="灯片编号占位符 4"/>
          <p:cNvSpPr>
            <a:spLocks noGrp="1"/>
          </p:cNvSpPr>
          <p:nvPr>
            <p:ph type="sldNum" sz="quarter" idx="12"/>
          </p:nvPr>
        </p:nvSpPr>
        <p:spPr/>
        <p:txBody>
          <a:bodyPr/>
          <a:lstStyle/>
          <a:p>
            <a:fld id="{D57F1E4F-1CFF-5643-939E-217C01CDF565}" type="slidenum">
              <a:rPr lang="en-US" smtClean="0"/>
              <a:pPr/>
              <a:t>36</a:t>
            </a:fld>
            <a:endParaRPr lang="en-US" dirty="0"/>
          </a:p>
        </p:txBody>
      </p:sp>
      <p:sp>
        <p:nvSpPr>
          <p:cNvPr id="4" name="矩形 3"/>
          <p:cNvSpPr/>
          <p:nvPr/>
        </p:nvSpPr>
        <p:spPr>
          <a:xfrm>
            <a:off x="3231931" y="1466193"/>
            <a:ext cx="7592679" cy="485577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1822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4" y="624110"/>
            <a:ext cx="8911687" cy="728172"/>
          </a:xfrm>
        </p:spPr>
        <p:txBody>
          <a:bodyPr/>
          <a:lstStyle/>
          <a:p>
            <a:pPr algn="ctr"/>
            <a:r>
              <a:rPr lang="en-US" altLang="zh-CN" b="1" dirty="0">
                <a:solidFill>
                  <a:srgbClr val="C00000"/>
                </a:solidFill>
              </a:rPr>
              <a:t>Clustering: </a:t>
            </a:r>
            <a:r>
              <a:rPr lang="en-US" altLang="zh-CN" b="1" dirty="0">
                <a:solidFill>
                  <a:schemeClr val="tx1"/>
                </a:solidFill>
              </a:rPr>
              <a:t>Initiation</a:t>
            </a:r>
            <a:endParaRPr lang="en-US" b="1" dirty="0">
              <a:solidFill>
                <a:schemeClr val="tx1"/>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2042559607"/>
              </p:ext>
            </p:extLst>
          </p:nvPr>
        </p:nvGraphicFramePr>
        <p:xfrm>
          <a:off x="2661481" y="1372553"/>
          <a:ext cx="7989476" cy="4939806"/>
        </p:xfrm>
        <a:graphic>
          <a:graphicData uri="http://schemas.openxmlformats.org/drawingml/2006/table">
            <a:tbl>
              <a:tblPr/>
              <a:tblGrid>
                <a:gridCol w="581866">
                  <a:extLst>
                    <a:ext uri="{9D8B030D-6E8A-4147-A177-3AD203B41FA5}">
                      <a16:colId xmlns:a16="http://schemas.microsoft.com/office/drawing/2014/main" val="20000"/>
                    </a:ext>
                  </a:extLst>
                </a:gridCol>
                <a:gridCol w="760903">
                  <a:extLst>
                    <a:ext uri="{9D8B030D-6E8A-4147-A177-3AD203B41FA5}">
                      <a16:colId xmlns:a16="http://schemas.microsoft.com/office/drawing/2014/main" val="20001"/>
                    </a:ext>
                  </a:extLst>
                </a:gridCol>
                <a:gridCol w="738523">
                  <a:extLst>
                    <a:ext uri="{9D8B030D-6E8A-4147-A177-3AD203B41FA5}">
                      <a16:colId xmlns:a16="http://schemas.microsoft.com/office/drawing/2014/main" val="20002"/>
                    </a:ext>
                  </a:extLst>
                </a:gridCol>
                <a:gridCol w="738523">
                  <a:extLst>
                    <a:ext uri="{9D8B030D-6E8A-4147-A177-3AD203B41FA5}">
                      <a16:colId xmlns:a16="http://schemas.microsoft.com/office/drawing/2014/main" val="20003"/>
                    </a:ext>
                  </a:extLst>
                </a:gridCol>
                <a:gridCol w="738523">
                  <a:extLst>
                    <a:ext uri="{9D8B030D-6E8A-4147-A177-3AD203B41FA5}">
                      <a16:colId xmlns:a16="http://schemas.microsoft.com/office/drawing/2014/main" val="20004"/>
                    </a:ext>
                  </a:extLst>
                </a:gridCol>
                <a:gridCol w="738523">
                  <a:extLst>
                    <a:ext uri="{9D8B030D-6E8A-4147-A177-3AD203B41FA5}">
                      <a16:colId xmlns:a16="http://schemas.microsoft.com/office/drawing/2014/main" val="20005"/>
                    </a:ext>
                  </a:extLst>
                </a:gridCol>
                <a:gridCol w="738523">
                  <a:extLst>
                    <a:ext uri="{9D8B030D-6E8A-4147-A177-3AD203B41FA5}">
                      <a16:colId xmlns:a16="http://schemas.microsoft.com/office/drawing/2014/main" val="20006"/>
                    </a:ext>
                  </a:extLst>
                </a:gridCol>
                <a:gridCol w="738523">
                  <a:extLst>
                    <a:ext uri="{9D8B030D-6E8A-4147-A177-3AD203B41FA5}">
                      <a16:colId xmlns:a16="http://schemas.microsoft.com/office/drawing/2014/main" val="20007"/>
                    </a:ext>
                  </a:extLst>
                </a:gridCol>
                <a:gridCol w="738523">
                  <a:extLst>
                    <a:ext uri="{9D8B030D-6E8A-4147-A177-3AD203B41FA5}">
                      <a16:colId xmlns:a16="http://schemas.microsoft.com/office/drawing/2014/main" val="20008"/>
                    </a:ext>
                  </a:extLst>
                </a:gridCol>
                <a:gridCol w="738523">
                  <a:extLst>
                    <a:ext uri="{9D8B030D-6E8A-4147-A177-3AD203B41FA5}">
                      <a16:colId xmlns:a16="http://schemas.microsoft.com/office/drawing/2014/main" val="20009"/>
                    </a:ext>
                  </a:extLst>
                </a:gridCol>
                <a:gridCol w="738523">
                  <a:extLst>
                    <a:ext uri="{9D8B030D-6E8A-4147-A177-3AD203B41FA5}">
                      <a16:colId xmlns:a16="http://schemas.microsoft.com/office/drawing/2014/main" val="20010"/>
                    </a:ext>
                  </a:extLst>
                </a:gridCol>
              </a:tblGrid>
              <a:tr h="164539">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66357">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C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C00000"/>
                          </a:solidFill>
                          <a:effectLst/>
                          <a:latin typeface="Calibri" panose="020F0502020204030204" pitchFamily="34" charset="0"/>
                        </a:rPr>
                        <a:t>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C00000"/>
                          </a:solidFill>
                          <a:effectLst/>
                          <a:latin typeface="Calibri" panose="020F0502020204030204" pitchFamily="34" charset="0"/>
                        </a:rPr>
                        <a:t>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C00000"/>
                          </a:solidFill>
                          <a:effectLst/>
                          <a:latin typeface="Calibri" panose="020F0502020204030204" pitchFamily="34" charset="0"/>
                        </a:rPr>
                        <a:t>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C00000"/>
                          </a:solidFill>
                          <a:effectLst/>
                          <a:latin typeface="Calibri" panose="020F0502020204030204" pitchFamily="34" charset="0"/>
                        </a:rPr>
                        <a:t>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C00000"/>
                          </a:solidFill>
                          <a:effectLst/>
                          <a:latin typeface="Calibri" panose="020F0502020204030204" pitchFamily="34" charset="0"/>
                        </a:rPr>
                        <a:t>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C00000"/>
                          </a:solidFill>
                          <a:effectLst/>
                          <a:latin typeface="Calibri" panose="020F0502020204030204" pitchFamily="34" charset="0"/>
                        </a:rPr>
                        <a:t>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C00000"/>
                          </a:solidFill>
                          <a:effectLst/>
                          <a:latin typeface="Calibri" panose="020F0502020204030204" pitchFamily="34" charset="0"/>
                        </a:rPr>
                        <a:t>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C00000"/>
                          </a:solidFill>
                          <a:effectLst/>
                          <a:latin typeface="Calibri" panose="020F0502020204030204" pitchFamily="34" charset="0"/>
                        </a:rPr>
                        <a:t>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C00000"/>
                          </a:solidFill>
                          <a:effectLst/>
                          <a:latin typeface="Calibri" panose="020F0502020204030204" pitchFamily="34" charset="0"/>
                        </a:rPr>
                        <a:t>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366357">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C00000"/>
                          </a:solidFill>
                          <a:effectLst/>
                          <a:latin typeface="Calibri" panose="020F0502020204030204" pitchFamily="34" charset="0"/>
                        </a:rPr>
                        <a:t>F01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6357">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C00000"/>
                          </a:solidFill>
                          <a:effectLst/>
                          <a:latin typeface="Calibri" panose="020F0502020204030204" pitchFamily="34" charset="0"/>
                        </a:rPr>
                        <a:t>F02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6357">
                <a:tc>
                  <a:txBody>
                    <a:bodyPr/>
                    <a:lstStyle/>
                    <a:p>
                      <a:pPr algn="l" fontAlgn="b"/>
                      <a:r>
                        <a:rPr lang="en-US" sz="1100" b="0" i="0" u="none" strike="noStrike" dirty="0">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C00000"/>
                          </a:solidFill>
                          <a:effectLst/>
                          <a:latin typeface="Calibri" panose="020F0502020204030204" pitchFamily="34" charset="0"/>
                        </a:rPr>
                        <a:t>F03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66357">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C00000"/>
                          </a:solidFill>
                          <a:effectLst/>
                          <a:latin typeface="Calibri" panose="020F0502020204030204" pitchFamily="34" charset="0"/>
                        </a:rPr>
                        <a:t>F04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66357">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C00000"/>
                          </a:solidFill>
                          <a:effectLst/>
                          <a:latin typeface="Calibri" panose="020F0502020204030204" pitchFamily="34" charset="0"/>
                        </a:rPr>
                        <a:t>F05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66357">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C00000"/>
                          </a:solidFill>
                          <a:effectLst/>
                          <a:latin typeface="Calibri" panose="020F0502020204030204" pitchFamily="34" charset="0"/>
                        </a:rPr>
                        <a:t>F06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66357">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C00000"/>
                          </a:solidFill>
                          <a:effectLst/>
                          <a:latin typeface="Calibri" panose="020F0502020204030204" pitchFamily="34" charset="0"/>
                        </a:rPr>
                        <a:t>F07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66357">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C00000"/>
                          </a:solidFill>
                          <a:effectLst/>
                          <a:latin typeface="Calibri" panose="020F0502020204030204" pitchFamily="34" charset="0"/>
                        </a:rPr>
                        <a:t>F08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66357">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C00000"/>
                          </a:solidFill>
                          <a:effectLst/>
                          <a:latin typeface="Calibri" panose="020F0502020204030204" pitchFamily="34" charset="0"/>
                        </a:rPr>
                        <a:t>F09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66357">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C00000"/>
                          </a:solidFill>
                          <a:effectLst/>
                          <a:latin typeface="Calibri" panose="020F0502020204030204" pitchFamily="34" charset="0"/>
                        </a:rPr>
                        <a:t>F10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66357">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C00000"/>
                          </a:solidFill>
                          <a:effectLst/>
                          <a:latin typeface="Calibri" panose="020F0502020204030204" pitchFamily="34" charset="0"/>
                        </a:rPr>
                        <a:t>F11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66357">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C00000"/>
                          </a:solidFill>
                          <a:effectLst/>
                          <a:latin typeface="Calibri" panose="020F0502020204030204" pitchFamily="34" charset="0"/>
                        </a:rPr>
                        <a:t>F12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5" name="灯片编号占位符 4"/>
          <p:cNvSpPr>
            <a:spLocks noGrp="1"/>
          </p:cNvSpPr>
          <p:nvPr>
            <p:ph type="sldNum" sz="quarter" idx="12"/>
          </p:nvPr>
        </p:nvSpPr>
        <p:spPr/>
        <p:txBody>
          <a:bodyPr/>
          <a:lstStyle/>
          <a:p>
            <a:fld id="{D57F1E4F-1CFF-5643-939E-217C01CDF565}" type="slidenum">
              <a:rPr lang="en-US" smtClean="0"/>
              <a:pPr/>
              <a:t>37</a:t>
            </a:fld>
            <a:endParaRPr lang="en-US" dirty="0"/>
          </a:p>
        </p:txBody>
      </p:sp>
      <p:grpSp>
        <p:nvGrpSpPr>
          <p:cNvPr id="8" name="组合 7"/>
          <p:cNvGrpSpPr/>
          <p:nvPr/>
        </p:nvGrpSpPr>
        <p:grpSpPr>
          <a:xfrm>
            <a:off x="4007619" y="1931456"/>
            <a:ext cx="6636805" cy="4380903"/>
            <a:chOff x="3768436" y="2272145"/>
            <a:chExt cx="5156624" cy="3652136"/>
          </a:xfrm>
        </p:grpSpPr>
        <p:sp>
          <p:nvSpPr>
            <p:cNvPr id="4" name="矩形 3"/>
            <p:cNvSpPr/>
            <p:nvPr/>
          </p:nvSpPr>
          <p:spPr>
            <a:xfrm>
              <a:off x="3768436" y="2272145"/>
              <a:ext cx="1690255" cy="120534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486401" y="3491345"/>
              <a:ext cx="1690255" cy="120534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34805" y="4718936"/>
              <a:ext cx="1690255" cy="120534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nvPicPr>
        <p:blipFill>
          <a:blip r:embed="rId2"/>
          <a:stretch>
            <a:fillRect/>
          </a:stretch>
        </p:blipFill>
        <p:spPr>
          <a:xfrm>
            <a:off x="3017667" y="1449311"/>
            <a:ext cx="7626757" cy="4883319"/>
          </a:xfrm>
          <a:prstGeom prst="rect">
            <a:avLst/>
          </a:prstGeom>
        </p:spPr>
      </p:pic>
    </p:spTree>
    <p:extLst>
      <p:ext uri="{BB962C8B-B14F-4D97-AF65-F5344CB8AC3E}">
        <p14:creationId xmlns:p14="http://schemas.microsoft.com/office/powerpoint/2010/main" val="148189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4" y="624110"/>
            <a:ext cx="8911687" cy="1052291"/>
          </a:xfrm>
        </p:spPr>
        <p:txBody>
          <a:bodyPr>
            <a:normAutofit/>
          </a:bodyPr>
          <a:lstStyle/>
          <a:p>
            <a:r>
              <a:rPr lang="en-US" altLang="zh-CN" sz="4000" b="1" dirty="0">
                <a:solidFill>
                  <a:srgbClr val="C00000"/>
                </a:solidFill>
                <a:effectLst>
                  <a:outerShdw blurRad="38100" dist="38100" dir="2700000" algn="tl">
                    <a:srgbClr val="000000">
                      <a:alpha val="43137"/>
                    </a:srgbClr>
                  </a:outerShdw>
                </a:effectLst>
              </a:rPr>
              <a:t>Quality: </a:t>
            </a:r>
            <a:r>
              <a:rPr lang="en-US" altLang="zh-CN" sz="4000" dirty="0"/>
              <a:t> </a:t>
            </a:r>
            <a:r>
              <a:rPr lang="en-US" altLang="zh-CN" dirty="0">
                <a:latin typeface="Arial Narrow" panose="020B0606020202030204" pitchFamily="34" charset="0"/>
              </a:rPr>
              <a:t>Outside/Inside  = 17/28</a:t>
            </a:r>
            <a:endParaRPr lang="zh-CN" altLang="en-US" b="1" dirty="0">
              <a:solidFill>
                <a:srgbClr val="C00000"/>
              </a:solidFill>
              <a:effectLst>
                <a:outerShdw blurRad="38100" dist="38100" dir="2700000" algn="tl">
                  <a:srgbClr val="000000">
                    <a:alpha val="43137"/>
                  </a:srgbClr>
                </a:outerShdw>
              </a:effectLst>
              <a:latin typeface="Arial Narrow" panose="020B0606020202030204" pitchFamily="34" charset="0"/>
            </a:endParaRPr>
          </a:p>
        </p:txBody>
      </p:sp>
      <p:sp>
        <p:nvSpPr>
          <p:cNvPr id="3" name="灯片编号占位符 2"/>
          <p:cNvSpPr>
            <a:spLocks noGrp="1"/>
          </p:cNvSpPr>
          <p:nvPr>
            <p:ph type="sldNum" sz="quarter" idx="12"/>
          </p:nvPr>
        </p:nvSpPr>
        <p:spPr/>
        <p:txBody>
          <a:bodyPr/>
          <a:lstStyle/>
          <a:p>
            <a:fld id="{D57F1E4F-1CFF-5643-939E-217C01CDF565}" type="slidenum">
              <a:rPr lang="en-US" smtClean="0"/>
              <a:pPr/>
              <a:t>38</a:t>
            </a:fld>
            <a:endParaRPr lang="en-US" dirty="0"/>
          </a:p>
        </p:txBody>
      </p:sp>
      <p:sp>
        <p:nvSpPr>
          <p:cNvPr id="4" name="椭圆 3"/>
          <p:cNvSpPr/>
          <p:nvPr/>
        </p:nvSpPr>
        <p:spPr>
          <a:xfrm>
            <a:off x="3657599" y="2895600"/>
            <a:ext cx="1496291" cy="969818"/>
          </a:xfrm>
          <a:prstGeom prst="ellipse">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 name="椭圆 4"/>
          <p:cNvSpPr/>
          <p:nvPr/>
        </p:nvSpPr>
        <p:spPr>
          <a:xfrm>
            <a:off x="5597235" y="5084618"/>
            <a:ext cx="1496291" cy="969818"/>
          </a:xfrm>
          <a:prstGeom prst="ellipse">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 name="椭圆 5"/>
          <p:cNvSpPr/>
          <p:nvPr/>
        </p:nvSpPr>
        <p:spPr>
          <a:xfrm>
            <a:off x="7883236" y="2895600"/>
            <a:ext cx="1496291" cy="969818"/>
          </a:xfrm>
          <a:prstGeom prst="ellipse">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cxnSp>
        <p:nvCxnSpPr>
          <p:cNvPr id="10" name="直接连接符 9"/>
          <p:cNvCxnSpPr>
            <a:stCxn id="4" idx="4"/>
            <a:endCxn id="5" idx="1"/>
          </p:cNvCxnSpPr>
          <p:nvPr/>
        </p:nvCxnSpPr>
        <p:spPr>
          <a:xfrm>
            <a:off x="4405745" y="3865418"/>
            <a:ext cx="1410617" cy="13612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5" idx="7"/>
            <a:endCxn id="6" idx="4"/>
          </p:cNvCxnSpPr>
          <p:nvPr/>
        </p:nvCxnSpPr>
        <p:spPr>
          <a:xfrm flipV="1">
            <a:off x="6874399" y="3865418"/>
            <a:ext cx="1756983" cy="13612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4" idx="6"/>
            <a:endCxn id="6" idx="2"/>
          </p:cNvCxnSpPr>
          <p:nvPr/>
        </p:nvCxnSpPr>
        <p:spPr>
          <a:xfrm>
            <a:off x="5153890" y="3380509"/>
            <a:ext cx="272934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5111053" y="4294909"/>
            <a:ext cx="318655" cy="290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21" name="椭圆 20"/>
          <p:cNvSpPr/>
          <p:nvPr/>
        </p:nvSpPr>
        <p:spPr>
          <a:xfrm>
            <a:off x="6273563" y="3089564"/>
            <a:ext cx="318655" cy="290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22" name="椭圆 21"/>
          <p:cNvSpPr/>
          <p:nvPr/>
        </p:nvSpPr>
        <p:spPr>
          <a:xfrm>
            <a:off x="7434235" y="4294908"/>
            <a:ext cx="318655" cy="290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7" name="矩形 6"/>
          <p:cNvSpPr/>
          <p:nvPr/>
        </p:nvSpPr>
        <p:spPr>
          <a:xfrm>
            <a:off x="4204853" y="2556163"/>
            <a:ext cx="401781"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effectLst>
                  <a:outerShdw blurRad="38100" dist="38100" dir="2700000" algn="tl">
                    <a:srgbClr val="000000">
                      <a:alpha val="43137"/>
                    </a:srgbClr>
                  </a:outerShdw>
                </a:effectLst>
              </a:rPr>
              <a:t>A</a:t>
            </a:r>
            <a:endParaRPr lang="zh-CN" altLang="en-US" b="1" dirty="0">
              <a:solidFill>
                <a:schemeClr val="tx1"/>
              </a:solidFill>
              <a:effectLst>
                <a:outerShdw blurRad="38100" dist="38100" dir="2700000" algn="tl">
                  <a:srgbClr val="000000">
                    <a:alpha val="43137"/>
                  </a:srgbClr>
                </a:outerShdw>
              </a:effectLst>
            </a:endParaRPr>
          </a:p>
        </p:txBody>
      </p:sp>
      <p:sp>
        <p:nvSpPr>
          <p:cNvPr id="14" name="矩形 13"/>
          <p:cNvSpPr/>
          <p:nvPr/>
        </p:nvSpPr>
        <p:spPr>
          <a:xfrm>
            <a:off x="8430490" y="2514598"/>
            <a:ext cx="408710" cy="381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effectLst>
                  <a:outerShdw blurRad="38100" dist="38100" dir="2700000" algn="tl">
                    <a:srgbClr val="000000">
                      <a:alpha val="43137"/>
                    </a:srgbClr>
                  </a:outerShdw>
                </a:effectLst>
              </a:rPr>
              <a:t>B</a:t>
            </a:r>
            <a:endParaRPr lang="zh-CN" altLang="en-US" b="1" dirty="0">
              <a:solidFill>
                <a:schemeClr val="tx1"/>
              </a:solidFill>
              <a:effectLst>
                <a:outerShdw blurRad="38100" dist="38100" dir="2700000" algn="tl">
                  <a:srgbClr val="000000">
                    <a:alpha val="43137"/>
                  </a:srgbClr>
                </a:outerShdw>
              </a:effectLst>
            </a:endParaRPr>
          </a:p>
        </p:txBody>
      </p:sp>
      <p:sp>
        <p:nvSpPr>
          <p:cNvPr id="16" name="矩形 15"/>
          <p:cNvSpPr/>
          <p:nvPr/>
        </p:nvSpPr>
        <p:spPr>
          <a:xfrm>
            <a:off x="6107307" y="4779817"/>
            <a:ext cx="401781"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effectLst>
                  <a:outerShdw blurRad="38100" dist="38100" dir="2700000" algn="tl">
                    <a:srgbClr val="000000">
                      <a:alpha val="43137"/>
                    </a:srgbClr>
                  </a:outerShdw>
                </a:effectLst>
              </a:rPr>
              <a:t>C</a:t>
            </a:r>
            <a:endParaRPr lang="zh-CN" altLang="en-US"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44727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4890" y="520571"/>
            <a:ext cx="8911687" cy="1280890"/>
          </a:xfrm>
        </p:spPr>
        <p:txBody>
          <a:bodyPr/>
          <a:lstStyle/>
          <a:p>
            <a:r>
              <a:rPr lang="en-US" dirty="0"/>
              <a:t>Results of the Low-Level Clustering</a:t>
            </a:r>
          </a:p>
        </p:txBody>
      </p:sp>
      <p:sp>
        <p:nvSpPr>
          <p:cNvPr id="3" name="灯片编号占位符 2"/>
          <p:cNvSpPr>
            <a:spLocks noGrp="1"/>
          </p:cNvSpPr>
          <p:nvPr>
            <p:ph type="sldNum" sz="quarter" idx="12"/>
          </p:nvPr>
        </p:nvSpPr>
        <p:spPr/>
        <p:txBody>
          <a:bodyPr/>
          <a:lstStyle/>
          <a:p>
            <a:fld id="{D57F1E4F-1CFF-5643-939E-217C01CDF565}" type="slidenum">
              <a:rPr lang="en-US" smtClean="0"/>
              <a:pPr/>
              <a:t>39</a:t>
            </a:fld>
            <a:endParaRPr lang="en-US" dirty="0"/>
          </a:p>
        </p:txBody>
      </p:sp>
      <p:grpSp>
        <p:nvGrpSpPr>
          <p:cNvPr id="14" name="组合 13"/>
          <p:cNvGrpSpPr/>
          <p:nvPr/>
        </p:nvGrpSpPr>
        <p:grpSpPr>
          <a:xfrm>
            <a:off x="1968590" y="1555468"/>
            <a:ext cx="6657409" cy="4127350"/>
            <a:chOff x="371610" y="1474377"/>
            <a:chExt cx="6657409" cy="4127350"/>
          </a:xfrm>
        </p:grpSpPr>
        <p:pic>
          <p:nvPicPr>
            <p:cNvPr id="6" name="图片 5"/>
            <p:cNvPicPr>
              <a:picLocks noChangeAspect="1"/>
            </p:cNvPicPr>
            <p:nvPr/>
          </p:nvPicPr>
          <p:blipFill>
            <a:blip r:embed="rId2"/>
            <a:stretch>
              <a:fillRect/>
            </a:stretch>
          </p:blipFill>
          <p:spPr>
            <a:xfrm>
              <a:off x="371610" y="1474377"/>
              <a:ext cx="6657409" cy="4127350"/>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7" name="流程图: 联系 6"/>
            <p:cNvSpPr/>
            <p:nvPr/>
          </p:nvSpPr>
          <p:spPr>
            <a:xfrm>
              <a:off x="412971" y="1506320"/>
              <a:ext cx="611282" cy="476016"/>
            </a:xfrm>
            <a:prstGeom prst="flowChartConnector">
              <a:avLst/>
            </a:prstGeom>
            <a:solidFill>
              <a:srgbClr val="00B050"/>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1</a:t>
              </a:r>
            </a:p>
          </p:txBody>
        </p:sp>
        <p:sp>
          <p:nvSpPr>
            <p:cNvPr id="8" name="流程图: 联系 7"/>
            <p:cNvSpPr/>
            <p:nvPr/>
          </p:nvSpPr>
          <p:spPr>
            <a:xfrm>
              <a:off x="412971" y="1474377"/>
              <a:ext cx="611282" cy="476016"/>
            </a:xfrm>
            <a:prstGeom prst="flowChartConnector">
              <a:avLst/>
            </a:prstGeom>
            <a:solidFill>
              <a:srgbClr val="00B050"/>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1</a:t>
              </a:r>
            </a:p>
          </p:txBody>
        </p:sp>
      </p:grpSp>
      <p:grpSp>
        <p:nvGrpSpPr>
          <p:cNvPr id="13" name="组合 12"/>
          <p:cNvGrpSpPr/>
          <p:nvPr/>
        </p:nvGrpSpPr>
        <p:grpSpPr>
          <a:xfrm>
            <a:off x="2944700" y="1793476"/>
            <a:ext cx="6712278" cy="4115157"/>
            <a:chOff x="1217910" y="2889498"/>
            <a:chExt cx="6712278" cy="4115157"/>
          </a:xfrm>
        </p:grpSpPr>
        <p:pic>
          <p:nvPicPr>
            <p:cNvPr id="4" name="图片 3"/>
            <p:cNvPicPr>
              <a:picLocks noChangeAspect="1"/>
            </p:cNvPicPr>
            <p:nvPr/>
          </p:nvPicPr>
          <p:blipFill>
            <a:blip r:embed="rId3"/>
            <a:stretch>
              <a:fillRect/>
            </a:stretch>
          </p:blipFill>
          <p:spPr>
            <a:xfrm>
              <a:off x="1217910" y="2889498"/>
              <a:ext cx="6712278" cy="4115157"/>
            </a:xfrm>
            <a:prstGeom prst="rect">
              <a:avLst/>
            </a:prstGeom>
          </p:spPr>
        </p:pic>
        <p:sp>
          <p:nvSpPr>
            <p:cNvPr id="10" name="流程图: 联系 9"/>
            <p:cNvSpPr/>
            <p:nvPr/>
          </p:nvSpPr>
          <p:spPr>
            <a:xfrm>
              <a:off x="1453608" y="2978574"/>
              <a:ext cx="611282" cy="476016"/>
            </a:xfrm>
            <a:prstGeom prst="flowChartConnector">
              <a:avLst/>
            </a:prstGeom>
            <a:solidFill>
              <a:srgbClr val="00B050"/>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2</a:t>
              </a:r>
            </a:p>
          </p:txBody>
        </p:sp>
      </p:grpSp>
      <p:grpSp>
        <p:nvGrpSpPr>
          <p:cNvPr id="12" name="组合 11"/>
          <p:cNvGrpSpPr/>
          <p:nvPr/>
        </p:nvGrpSpPr>
        <p:grpSpPr>
          <a:xfrm>
            <a:off x="4150299" y="2120560"/>
            <a:ext cx="7082885" cy="4230889"/>
            <a:chOff x="4971811" y="1801461"/>
            <a:chExt cx="7082885" cy="4230889"/>
          </a:xfrm>
        </p:grpSpPr>
        <p:pic>
          <p:nvPicPr>
            <p:cNvPr id="5" name="图片 4"/>
            <p:cNvPicPr>
              <a:picLocks noChangeAspect="1"/>
            </p:cNvPicPr>
            <p:nvPr/>
          </p:nvPicPr>
          <p:blipFill>
            <a:blip r:embed="rId4"/>
            <a:stretch>
              <a:fillRect/>
            </a:stretch>
          </p:blipFill>
          <p:spPr>
            <a:xfrm>
              <a:off x="4971811" y="1801461"/>
              <a:ext cx="7082885" cy="4230889"/>
            </a:xfrm>
            <a:prstGeom prst="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1" name="流程图: 联系 10"/>
            <p:cNvSpPr/>
            <p:nvPr/>
          </p:nvSpPr>
          <p:spPr>
            <a:xfrm>
              <a:off x="5318813" y="1811597"/>
              <a:ext cx="611282" cy="476016"/>
            </a:xfrm>
            <a:prstGeom prst="flowChartConnector">
              <a:avLst/>
            </a:prstGeom>
            <a:solidFill>
              <a:srgbClr val="00B050"/>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3</a:t>
              </a:r>
            </a:p>
          </p:txBody>
        </p:sp>
      </p:grpSp>
    </p:spTree>
    <p:extLst>
      <p:ext uri="{BB962C8B-B14F-4D97-AF65-F5344CB8AC3E}">
        <p14:creationId xmlns:p14="http://schemas.microsoft.com/office/powerpoint/2010/main" val="2452454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2214643" y="5377632"/>
            <a:ext cx="7488237" cy="1077218"/>
          </a:xfrm>
          <a:prstGeom prst="rect">
            <a:avLst/>
          </a:prstGeom>
          <a:solidFill>
            <a:srgbClr val="FFFF99"/>
          </a:solidFill>
          <a:ln w="3175">
            <a:solidFill>
              <a:schemeClr val="tx1"/>
            </a:solidFill>
            <a:miter lim="800000"/>
            <a:headEnd/>
            <a:tailEnd/>
          </a:ln>
        </p:spPr>
        <p:txBody>
          <a:bodyPr>
            <a:spAutoFit/>
          </a:bodyPr>
          <a:lstStyle/>
          <a:p>
            <a:pPr marL="342900" indent="-342900">
              <a:buFontTx/>
              <a:buBlip>
                <a:blip r:embed="rId2"/>
              </a:buBlip>
              <a:defRPr/>
            </a:pPr>
            <a:r>
              <a:rPr lang="en-US" altLang="zh-CN" sz="1600" dirty="0">
                <a:latin typeface="Arial" panose="020B0604020202020204" pitchFamily="34" charset="0"/>
                <a:ea typeface="宋体" pitchFamily="2" charset="-122"/>
                <a:cs typeface="Arial" panose="020B0604020202020204" pitchFamily="34" charset="0"/>
              </a:rPr>
              <a:t> Recovery – Get an architecture from existing system</a:t>
            </a:r>
          </a:p>
          <a:p>
            <a:pPr marL="342900" indent="-342900">
              <a:buFontTx/>
              <a:buBlip>
                <a:blip r:embed="rId2"/>
              </a:buBlip>
              <a:defRPr/>
            </a:pPr>
            <a:r>
              <a:rPr lang="en-US" altLang="zh-CN" sz="1600" dirty="0">
                <a:latin typeface="Arial" panose="020B0604020202020204" pitchFamily="34" charset="0"/>
                <a:ea typeface="宋体" pitchFamily="2" charset="-122"/>
                <a:cs typeface="Arial" panose="020B0604020202020204" pitchFamily="34" charset="0"/>
              </a:rPr>
              <a:t> Transformation – Restructure  the old architecture into a new one.</a:t>
            </a:r>
          </a:p>
          <a:p>
            <a:pPr marL="342900" indent="-342900">
              <a:buFontTx/>
              <a:buBlip>
                <a:blip r:embed="rId2"/>
              </a:buBlip>
              <a:defRPr/>
            </a:pPr>
            <a:r>
              <a:rPr lang="en-US" altLang="zh-CN" sz="1600" dirty="0">
                <a:latin typeface="Arial" panose="020B0604020202020204" pitchFamily="34" charset="0"/>
                <a:ea typeface="宋体" pitchFamily="2" charset="-122"/>
                <a:cs typeface="Arial" panose="020B0604020202020204" pitchFamily="34" charset="0"/>
              </a:rPr>
              <a:t> Build In – Build the new architecture back into the existing system</a:t>
            </a:r>
          </a:p>
          <a:p>
            <a:pPr marL="342900" indent="-342900">
              <a:buFontTx/>
              <a:buBlip>
                <a:blip r:embed="rId2"/>
              </a:buBlip>
              <a:defRPr/>
            </a:pPr>
            <a:r>
              <a:rPr lang="en-US" altLang="zh-CN" sz="1600" dirty="0">
                <a:latin typeface="Arial" panose="020B0604020202020204" pitchFamily="34" charset="0"/>
                <a:ea typeface="宋体" pitchFamily="2" charset="-122"/>
                <a:cs typeface="Arial" panose="020B0604020202020204" pitchFamily="34" charset="0"/>
              </a:rPr>
              <a:t> Maintenance – Software Maintenance with the new architecture</a:t>
            </a:r>
          </a:p>
        </p:txBody>
      </p:sp>
      <p:grpSp>
        <p:nvGrpSpPr>
          <p:cNvPr id="16" name="组合 15"/>
          <p:cNvGrpSpPr/>
          <p:nvPr/>
        </p:nvGrpSpPr>
        <p:grpSpPr>
          <a:xfrm>
            <a:off x="2656592" y="1952255"/>
            <a:ext cx="6624637" cy="2971500"/>
            <a:chOff x="2551160" y="2218879"/>
            <a:chExt cx="6624637" cy="2971500"/>
          </a:xfrm>
        </p:grpSpPr>
        <p:sp>
          <p:nvSpPr>
            <p:cNvPr id="3" name="Oval 4"/>
            <p:cNvSpPr>
              <a:spLocks noChangeArrowheads="1"/>
            </p:cNvSpPr>
            <p:nvPr/>
          </p:nvSpPr>
          <p:spPr bwMode="auto">
            <a:xfrm>
              <a:off x="4557476" y="4310804"/>
              <a:ext cx="2483415" cy="879575"/>
            </a:xfrm>
            <a:prstGeom prst="ellipse">
              <a:avLst/>
            </a:prstGeom>
            <a:gradFill rotWithShape="1">
              <a:gsLst>
                <a:gs pos="0">
                  <a:schemeClr val="accent1">
                    <a:gamma/>
                    <a:shade val="46275"/>
                    <a:invGamma/>
                  </a:schemeClr>
                </a:gs>
                <a:gs pos="100000">
                  <a:schemeClr val="accent1"/>
                </a:gs>
              </a:gsLst>
              <a:lin ang="2700000" scaled="1"/>
            </a:gra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defRPr/>
              </a:pPr>
              <a:r>
                <a:rPr lang="en-US" altLang="zh-CN" b="1" dirty="0">
                  <a:solidFill>
                    <a:schemeClr val="bg1"/>
                  </a:solidFill>
                  <a:latin typeface="Tahoma" pitchFamily="34" charset="0"/>
                  <a:ea typeface="宋体" pitchFamily="2" charset="-122"/>
                </a:rPr>
                <a:t>Legacy System</a:t>
              </a:r>
            </a:p>
          </p:txBody>
        </p:sp>
        <p:sp>
          <p:nvSpPr>
            <p:cNvPr id="4" name="Oval 5"/>
            <p:cNvSpPr>
              <a:spLocks noChangeArrowheads="1"/>
            </p:cNvSpPr>
            <p:nvPr/>
          </p:nvSpPr>
          <p:spPr bwMode="auto">
            <a:xfrm>
              <a:off x="2551160" y="2466226"/>
              <a:ext cx="2436812" cy="879575"/>
            </a:xfrm>
            <a:prstGeom prst="ellipse">
              <a:avLst/>
            </a:prstGeom>
            <a:solidFill>
              <a:schemeClr val="folHlink"/>
            </a:solidFill>
            <a:ln w="9525">
              <a:round/>
              <a:headEnd/>
              <a:tailEnd/>
            </a:ln>
            <a:scene3d>
              <a:camera prst="legacyPerspectiveTopRight"/>
              <a:lightRig rig="legacyFlat3" dir="b"/>
            </a:scene3d>
            <a:sp3d extrusionH="887400" prstMaterial="legacyMatte">
              <a:bevelT w="13500" h="13500" prst="angle"/>
              <a:bevelB w="13500" h="13500" prst="angle"/>
              <a:extrusionClr>
                <a:schemeClr val="folHlink"/>
              </a:extrusionClr>
            </a:sp3d>
          </p:spPr>
          <p:txBody>
            <a:bodyPr wrap="none" anchor="ctr">
              <a:flatTx/>
            </a:bodyPr>
            <a:lstStyle/>
            <a:p>
              <a:pPr algn="ctr"/>
              <a:r>
                <a:rPr lang="en-US" altLang="zh-CN" b="1" dirty="0">
                  <a:solidFill>
                    <a:schemeClr val="bg1"/>
                  </a:solidFill>
                  <a:latin typeface="Tahoma" pitchFamily="34" charset="0"/>
                </a:rPr>
                <a:t>Old </a:t>
              </a:r>
            </a:p>
            <a:p>
              <a:pPr algn="ctr"/>
              <a:r>
                <a:rPr lang="en-US" altLang="zh-CN" b="1" dirty="0">
                  <a:solidFill>
                    <a:schemeClr val="bg1"/>
                  </a:solidFill>
                  <a:latin typeface="Tahoma" pitchFamily="34" charset="0"/>
                </a:rPr>
                <a:t>Architecture</a:t>
              </a:r>
            </a:p>
          </p:txBody>
        </p:sp>
        <p:sp>
          <p:nvSpPr>
            <p:cNvPr id="5" name="Oval 6"/>
            <p:cNvSpPr>
              <a:spLocks noChangeArrowheads="1"/>
            </p:cNvSpPr>
            <p:nvPr/>
          </p:nvSpPr>
          <p:spPr bwMode="auto">
            <a:xfrm>
              <a:off x="6738985" y="2466226"/>
              <a:ext cx="2436812" cy="879575"/>
            </a:xfrm>
            <a:prstGeom prst="ellipse">
              <a:avLst/>
            </a:prstGeom>
            <a:solidFill>
              <a:srgbClr val="00B050"/>
            </a:solidFill>
            <a:ln w="9525">
              <a:round/>
              <a:headEnd/>
              <a:tailEnd/>
            </a:ln>
            <a:scene3d>
              <a:camera prst="legacyPerspectiveTopRight"/>
              <a:lightRig rig="legacyFlat3" dir="b"/>
            </a:scene3d>
            <a:sp3d extrusionH="887400" prstMaterial="legacyMatte">
              <a:bevelT w="13500" h="13500" prst="angle"/>
              <a:bevelB w="13500" h="13500" prst="angle"/>
              <a:extrusionClr>
                <a:schemeClr val="tx2"/>
              </a:extrusionClr>
            </a:sp3d>
          </p:spPr>
          <p:txBody>
            <a:bodyPr wrap="none" anchor="ctr">
              <a:flatTx/>
            </a:bodyPr>
            <a:lstStyle/>
            <a:p>
              <a:pPr algn="ctr"/>
              <a:r>
                <a:rPr lang="en-US" altLang="zh-CN" b="1" dirty="0">
                  <a:solidFill>
                    <a:schemeClr val="bg1"/>
                  </a:solidFill>
                  <a:latin typeface="Tahoma" pitchFamily="34" charset="0"/>
                </a:rPr>
                <a:t>New </a:t>
              </a:r>
            </a:p>
            <a:p>
              <a:pPr algn="ctr"/>
              <a:r>
                <a:rPr lang="en-US" altLang="zh-CN" b="1" dirty="0">
                  <a:solidFill>
                    <a:schemeClr val="bg1"/>
                  </a:solidFill>
                  <a:latin typeface="Tahoma" pitchFamily="34" charset="0"/>
                </a:rPr>
                <a:t>Architecture </a:t>
              </a:r>
            </a:p>
          </p:txBody>
        </p:sp>
        <p:sp>
          <p:nvSpPr>
            <p:cNvPr id="6" name="AutoShape 17"/>
            <p:cNvSpPr>
              <a:spLocks noChangeArrowheads="1"/>
            </p:cNvSpPr>
            <p:nvPr/>
          </p:nvSpPr>
          <p:spPr bwMode="auto">
            <a:xfrm>
              <a:off x="5237210" y="2701752"/>
              <a:ext cx="1312862" cy="350162"/>
            </a:xfrm>
            <a:prstGeom prst="rightArrow">
              <a:avLst>
                <a:gd name="adj1" fmla="val 50000"/>
                <a:gd name="adj2" fmla="val 123065"/>
              </a:avLst>
            </a:prstGeom>
            <a:solidFill>
              <a:srgbClr val="FEEC94"/>
            </a:solidFill>
            <a:ln w="9525">
              <a:solidFill>
                <a:schemeClr val="tx1"/>
              </a:solidFill>
              <a:miter lim="800000"/>
              <a:headEnd/>
              <a:tailEnd/>
            </a:ln>
          </p:spPr>
          <p:txBody>
            <a:bodyPr wrap="none" anchor="ctr"/>
            <a:lstStyle/>
            <a:p>
              <a:pPr eaLnBrk="0" hangingPunct="0"/>
              <a:endParaRPr lang="zh-CN" altLang="en-US">
                <a:latin typeface="Arial" charset="0"/>
              </a:endParaRPr>
            </a:p>
          </p:txBody>
        </p:sp>
        <p:sp>
          <p:nvSpPr>
            <p:cNvPr id="7" name="AutoShape 20"/>
            <p:cNvSpPr>
              <a:spLocks noChangeArrowheads="1"/>
            </p:cNvSpPr>
            <p:nvPr/>
          </p:nvSpPr>
          <p:spPr bwMode="auto">
            <a:xfrm rot="13733784">
              <a:off x="4060366" y="3596179"/>
              <a:ext cx="1229737" cy="374650"/>
            </a:xfrm>
            <a:prstGeom prst="rightArrow">
              <a:avLst>
                <a:gd name="adj1" fmla="val 50000"/>
                <a:gd name="adj2" fmla="val 62500"/>
              </a:avLst>
            </a:prstGeom>
            <a:solidFill>
              <a:srgbClr val="FEEC94"/>
            </a:solidFill>
            <a:ln w="9525">
              <a:solidFill>
                <a:schemeClr val="tx1"/>
              </a:solidFill>
              <a:miter lim="800000"/>
              <a:headEnd/>
              <a:tailEnd/>
            </a:ln>
          </p:spPr>
          <p:txBody>
            <a:bodyPr wrap="none" anchor="ctr"/>
            <a:lstStyle/>
            <a:p>
              <a:pPr eaLnBrk="0" hangingPunct="0"/>
              <a:endParaRPr lang="zh-CN" altLang="en-US">
                <a:latin typeface="Arial" charset="0"/>
              </a:endParaRPr>
            </a:p>
          </p:txBody>
        </p:sp>
        <p:sp>
          <p:nvSpPr>
            <p:cNvPr id="8" name="AutoShape 21"/>
            <p:cNvSpPr>
              <a:spLocks noChangeArrowheads="1"/>
            </p:cNvSpPr>
            <p:nvPr/>
          </p:nvSpPr>
          <p:spPr bwMode="auto">
            <a:xfrm rot="7866216" flipV="1">
              <a:off x="6436854" y="3656623"/>
              <a:ext cx="1229737" cy="374650"/>
            </a:xfrm>
            <a:prstGeom prst="rightArrow">
              <a:avLst>
                <a:gd name="adj1" fmla="val 50000"/>
                <a:gd name="adj2" fmla="val 62500"/>
              </a:avLst>
            </a:prstGeom>
            <a:solidFill>
              <a:srgbClr val="FEEC94"/>
            </a:solidFill>
            <a:ln w="9525">
              <a:solidFill>
                <a:schemeClr val="tx1"/>
              </a:solidFill>
              <a:miter lim="800000"/>
              <a:headEnd/>
              <a:tailEnd/>
            </a:ln>
          </p:spPr>
          <p:txBody>
            <a:bodyPr wrap="none" anchor="ctr"/>
            <a:lstStyle/>
            <a:p>
              <a:pPr eaLnBrk="0" hangingPunct="0"/>
              <a:endParaRPr lang="zh-CN" altLang="en-US">
                <a:latin typeface="Arial" charset="0"/>
              </a:endParaRPr>
            </a:p>
          </p:txBody>
        </p:sp>
        <p:sp>
          <p:nvSpPr>
            <p:cNvPr id="9" name="Rectangle 29"/>
            <p:cNvSpPr>
              <a:spLocks noChangeArrowheads="1"/>
            </p:cNvSpPr>
            <p:nvPr/>
          </p:nvSpPr>
          <p:spPr bwMode="auto">
            <a:xfrm>
              <a:off x="5237210" y="2218879"/>
              <a:ext cx="1314450" cy="468968"/>
            </a:xfrm>
            <a:prstGeom prst="rect">
              <a:avLst/>
            </a:prstGeom>
            <a:noFill/>
            <a:ln w="9525">
              <a:noFill/>
              <a:miter lim="800000"/>
              <a:headEnd/>
              <a:tailEnd/>
            </a:ln>
          </p:spPr>
          <p:txBody>
            <a:bodyPr wrap="none" anchor="ctr"/>
            <a:lstStyle/>
            <a:p>
              <a:pPr algn="ctr"/>
              <a:r>
                <a:rPr lang="en-US" altLang="zh-CN" sz="1400" dirty="0">
                  <a:effectLst>
                    <a:outerShdw blurRad="38100" dist="38100" dir="2700000" algn="tl">
                      <a:srgbClr val="000000">
                        <a:alpha val="43137"/>
                      </a:srgbClr>
                    </a:outerShdw>
                  </a:effectLst>
                  <a:latin typeface="Tahoma" pitchFamily="34" charset="0"/>
                </a:rPr>
                <a:t>Architecture </a:t>
              </a:r>
            </a:p>
            <a:p>
              <a:pPr algn="ctr"/>
              <a:r>
                <a:rPr lang="en-US" altLang="zh-CN" sz="1400" dirty="0">
                  <a:effectLst>
                    <a:outerShdw blurRad="38100" dist="38100" dir="2700000" algn="tl">
                      <a:srgbClr val="000000">
                        <a:alpha val="43137"/>
                      </a:srgbClr>
                    </a:outerShdw>
                  </a:effectLst>
                  <a:latin typeface="Tahoma" pitchFamily="34" charset="0"/>
                </a:rPr>
                <a:t>Transformation</a:t>
              </a:r>
            </a:p>
          </p:txBody>
        </p:sp>
        <p:sp>
          <p:nvSpPr>
            <p:cNvPr id="10" name="Rectangle 30"/>
            <p:cNvSpPr>
              <a:spLocks noChangeArrowheads="1"/>
            </p:cNvSpPr>
            <p:nvPr/>
          </p:nvSpPr>
          <p:spPr bwMode="auto">
            <a:xfrm>
              <a:off x="7056936" y="3756408"/>
              <a:ext cx="1312862" cy="350162"/>
            </a:xfrm>
            <a:prstGeom prst="rect">
              <a:avLst/>
            </a:prstGeom>
            <a:noFill/>
            <a:ln w="9525">
              <a:noFill/>
              <a:miter lim="800000"/>
              <a:headEnd/>
              <a:tailEnd/>
            </a:ln>
          </p:spPr>
          <p:txBody>
            <a:bodyPr wrap="none" anchor="ctr"/>
            <a:lstStyle/>
            <a:p>
              <a:pPr algn="ctr"/>
              <a:r>
                <a:rPr lang="en-US" altLang="zh-CN" sz="1400" b="1" dirty="0">
                  <a:latin typeface="Tahoma" pitchFamily="34" charset="0"/>
                </a:rPr>
                <a:t>         </a:t>
              </a:r>
              <a:r>
                <a:rPr lang="en-US" altLang="zh-CN" sz="1400" dirty="0">
                  <a:effectLst>
                    <a:outerShdw blurRad="38100" dist="38100" dir="2700000" algn="tl">
                      <a:srgbClr val="000000">
                        <a:alpha val="43137"/>
                      </a:srgbClr>
                    </a:outerShdw>
                  </a:effectLst>
                  <a:latin typeface="Tahoma" pitchFamily="34" charset="0"/>
                </a:rPr>
                <a:t>Architecture </a:t>
              </a:r>
            </a:p>
            <a:p>
              <a:pPr algn="ctr"/>
              <a:r>
                <a:rPr lang="en-US" altLang="zh-CN" sz="1400" dirty="0">
                  <a:effectLst>
                    <a:outerShdw blurRad="38100" dist="38100" dir="2700000" algn="tl">
                      <a:srgbClr val="000000">
                        <a:alpha val="43137"/>
                      </a:srgbClr>
                    </a:outerShdw>
                  </a:effectLst>
                  <a:latin typeface="Tahoma" pitchFamily="34" charset="0"/>
                </a:rPr>
                <a:t>Implantation</a:t>
              </a:r>
            </a:p>
          </p:txBody>
        </p:sp>
        <p:sp>
          <p:nvSpPr>
            <p:cNvPr id="11" name="Rectangle 31"/>
            <p:cNvSpPr>
              <a:spLocks noChangeArrowheads="1"/>
            </p:cNvSpPr>
            <p:nvPr/>
          </p:nvSpPr>
          <p:spPr bwMode="auto">
            <a:xfrm>
              <a:off x="3473421" y="3817116"/>
              <a:ext cx="1312862" cy="350162"/>
            </a:xfrm>
            <a:prstGeom prst="rect">
              <a:avLst/>
            </a:prstGeom>
            <a:noFill/>
            <a:ln w="9525">
              <a:noFill/>
              <a:miter lim="800000"/>
              <a:headEnd/>
              <a:tailEnd/>
            </a:ln>
          </p:spPr>
          <p:txBody>
            <a:bodyPr wrap="none" anchor="ctr"/>
            <a:lstStyle/>
            <a:p>
              <a:pPr algn="ctr"/>
              <a:r>
                <a:rPr lang="en-US" altLang="zh-CN" sz="1400" dirty="0">
                  <a:effectLst>
                    <a:outerShdw blurRad="38100" dist="38100" dir="2700000" algn="tl">
                      <a:srgbClr val="000000">
                        <a:alpha val="43137"/>
                      </a:srgbClr>
                    </a:outerShdw>
                  </a:effectLst>
                  <a:latin typeface="Tahoma" pitchFamily="34" charset="0"/>
                </a:rPr>
                <a:t>Architecture      </a:t>
              </a:r>
            </a:p>
            <a:p>
              <a:pPr algn="r"/>
              <a:r>
                <a:rPr lang="en-US" altLang="zh-CN" sz="1400" dirty="0">
                  <a:effectLst>
                    <a:outerShdw blurRad="38100" dist="38100" dir="2700000" algn="tl">
                      <a:srgbClr val="000000">
                        <a:alpha val="43137"/>
                      </a:srgbClr>
                    </a:outerShdw>
                  </a:effectLst>
                  <a:latin typeface="Tahoma" pitchFamily="34" charset="0"/>
                </a:rPr>
                <a:t>     Recovery</a:t>
              </a:r>
            </a:p>
          </p:txBody>
        </p:sp>
      </p:grpSp>
      <p:sp>
        <p:nvSpPr>
          <p:cNvPr id="13" name="圆角矩形 12"/>
          <p:cNvSpPr/>
          <p:nvPr/>
        </p:nvSpPr>
        <p:spPr>
          <a:xfrm>
            <a:off x="2246791" y="1000538"/>
            <a:ext cx="7861445" cy="3483429"/>
          </a:xfrm>
          <a:prstGeom prst="round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燕尾形 19"/>
          <p:cNvSpPr/>
          <p:nvPr/>
        </p:nvSpPr>
        <p:spPr>
          <a:xfrm>
            <a:off x="227158" y="1391641"/>
            <a:ext cx="3592448" cy="436763"/>
          </a:xfrm>
          <a:prstGeom prst="chevron">
            <a:avLst/>
          </a:prstGeom>
          <a:solidFill>
            <a:schemeClr val="accent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dirty="0">
                <a:solidFill>
                  <a:prstClr val="black"/>
                </a:solidFill>
                <a:latin typeface="Arial Narrow" panose="020B0606020202030204" pitchFamily="34" charset="0"/>
              </a:rPr>
              <a:t> Three-Step Approach</a:t>
            </a:r>
            <a:endParaRPr lang="zh-CN" altLang="en-US" sz="2800" dirty="0">
              <a:solidFill>
                <a:prstClr val="black"/>
              </a:solidFill>
            </a:endParaRPr>
          </a:p>
        </p:txBody>
      </p:sp>
      <p:sp>
        <p:nvSpPr>
          <p:cNvPr id="17" name="标题 1"/>
          <p:cNvSpPr txBox="1">
            <a:spLocks/>
          </p:cNvSpPr>
          <p:nvPr/>
        </p:nvSpPr>
        <p:spPr>
          <a:xfrm>
            <a:off x="1220221" y="240813"/>
            <a:ext cx="8888015" cy="696951"/>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CN" sz="2800" b="1" dirty="0">
                <a:solidFill>
                  <a:srgbClr val="A53010"/>
                </a:solidFill>
                <a:latin typeface="Arial Narrow" panose="020B0606020202030204" pitchFamily="34" charset="0"/>
              </a:rPr>
              <a:t>Software Data Mining and Unsupervised Machine Learning</a:t>
            </a:r>
          </a:p>
          <a:p>
            <a:pPr algn="ctr"/>
            <a:r>
              <a:rPr lang="en-US" altLang="zh-CN" sz="2800" b="1" dirty="0">
                <a:solidFill>
                  <a:srgbClr val="A53010"/>
                </a:solidFill>
                <a:latin typeface="Arial Narrow" panose="020B0606020202030204" pitchFamily="34" charset="0"/>
              </a:rPr>
              <a:t> for System Re-Architecting</a:t>
            </a:r>
            <a:r>
              <a:rPr lang="en-US" sz="2800" b="1" dirty="0">
                <a:solidFill>
                  <a:srgbClr val="A53010"/>
                </a:solidFill>
                <a:latin typeface="Arial Narrow" panose="020B0606020202030204" pitchFamily="34" charset="0"/>
              </a:rPr>
              <a:t>            </a:t>
            </a:r>
            <a:endParaRPr lang="en-US" sz="3200" b="1" dirty="0">
              <a:solidFill>
                <a:srgbClr val="A53010"/>
              </a:solidFill>
              <a:latin typeface="Arial Narrow" panose="020B0606020202030204" pitchFamily="34" charset="0"/>
            </a:endParaRPr>
          </a:p>
        </p:txBody>
      </p:sp>
      <p:sp>
        <p:nvSpPr>
          <p:cNvPr id="2" name="文本框 1"/>
          <p:cNvSpPr txBox="1"/>
          <p:nvPr/>
        </p:nvSpPr>
        <p:spPr>
          <a:xfrm>
            <a:off x="9910293" y="3002008"/>
            <a:ext cx="1678899" cy="2308324"/>
          </a:xfrm>
          <a:prstGeom prst="rect">
            <a:avLst/>
          </a:prstGeom>
          <a:noFill/>
        </p:spPr>
        <p:txBody>
          <a:bodyPr wrap="square" rtlCol="0">
            <a:spAutoFit/>
          </a:bodyPr>
          <a:lstStyle/>
          <a:p>
            <a:r>
              <a:rPr lang="en-US" altLang="zh-CN" dirty="0"/>
              <a:t>In genetic engineering, we get gene structure from tissues and implant it  back to the tissues.</a:t>
            </a:r>
            <a:endParaRPr lang="zh-CN" altLang="en-US" dirty="0"/>
          </a:p>
        </p:txBody>
      </p:sp>
    </p:spTree>
    <p:extLst>
      <p:ext uri="{BB962C8B-B14F-4D97-AF65-F5344CB8AC3E}">
        <p14:creationId xmlns:p14="http://schemas.microsoft.com/office/powerpoint/2010/main" val="1308555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a:solidFill>
                  <a:srgbClr val="C00000"/>
                </a:solidFill>
                <a:effectLst>
                  <a:outerShdw blurRad="38100" dist="38100" dir="2700000" algn="tl">
                    <a:srgbClr val="000000">
                      <a:alpha val="43137"/>
                    </a:srgbClr>
                  </a:outerShdw>
                </a:effectLst>
              </a:rPr>
              <a:t>Quality: </a:t>
            </a:r>
            <a:r>
              <a:rPr lang="en-US" altLang="zh-CN" sz="4000" dirty="0"/>
              <a:t> </a:t>
            </a:r>
            <a:r>
              <a:rPr lang="en-US" altLang="zh-CN" dirty="0">
                <a:latin typeface="Arial Narrow" panose="020B0606020202030204" pitchFamily="34" charset="0"/>
              </a:rPr>
              <a:t>Outside/Total  = 7/28</a:t>
            </a:r>
            <a:endParaRPr lang="zh-CN" altLang="en-US" b="1" dirty="0">
              <a:solidFill>
                <a:srgbClr val="C00000"/>
              </a:solidFill>
              <a:effectLst>
                <a:outerShdw blurRad="38100" dist="38100" dir="2700000" algn="tl">
                  <a:srgbClr val="000000">
                    <a:alpha val="43137"/>
                  </a:srgbClr>
                </a:outerShdw>
              </a:effectLst>
            </a:endParaRPr>
          </a:p>
        </p:txBody>
      </p:sp>
      <p:sp>
        <p:nvSpPr>
          <p:cNvPr id="3" name="灯片编号占位符 2"/>
          <p:cNvSpPr>
            <a:spLocks noGrp="1"/>
          </p:cNvSpPr>
          <p:nvPr>
            <p:ph type="sldNum" sz="quarter" idx="12"/>
          </p:nvPr>
        </p:nvSpPr>
        <p:spPr/>
        <p:txBody>
          <a:bodyPr/>
          <a:lstStyle/>
          <a:p>
            <a:fld id="{D57F1E4F-1CFF-5643-939E-217C01CDF565}" type="slidenum">
              <a:rPr lang="en-US" smtClean="0"/>
              <a:pPr/>
              <a:t>40</a:t>
            </a:fld>
            <a:endParaRPr lang="en-US" dirty="0"/>
          </a:p>
        </p:txBody>
      </p:sp>
      <p:sp>
        <p:nvSpPr>
          <p:cNvPr id="4" name="椭圆 3"/>
          <p:cNvSpPr/>
          <p:nvPr/>
        </p:nvSpPr>
        <p:spPr>
          <a:xfrm>
            <a:off x="3657599" y="2895600"/>
            <a:ext cx="1496291" cy="969818"/>
          </a:xfrm>
          <a:prstGeom prst="ellipse">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5" name="椭圆 4"/>
          <p:cNvSpPr/>
          <p:nvPr/>
        </p:nvSpPr>
        <p:spPr>
          <a:xfrm>
            <a:off x="5597235" y="5084618"/>
            <a:ext cx="1496291" cy="969818"/>
          </a:xfrm>
          <a:prstGeom prst="ellipse">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6" name="椭圆 5"/>
          <p:cNvSpPr/>
          <p:nvPr/>
        </p:nvSpPr>
        <p:spPr>
          <a:xfrm>
            <a:off x="7883236" y="2895600"/>
            <a:ext cx="1496291" cy="969818"/>
          </a:xfrm>
          <a:prstGeom prst="ellipse">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0" name="直接连接符 9"/>
          <p:cNvCxnSpPr>
            <a:stCxn id="4" idx="4"/>
            <a:endCxn id="5" idx="1"/>
          </p:cNvCxnSpPr>
          <p:nvPr/>
        </p:nvCxnSpPr>
        <p:spPr>
          <a:xfrm>
            <a:off x="4405745" y="3865418"/>
            <a:ext cx="1410617" cy="13612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5" idx="7"/>
            <a:endCxn id="6" idx="4"/>
          </p:cNvCxnSpPr>
          <p:nvPr/>
        </p:nvCxnSpPr>
        <p:spPr>
          <a:xfrm flipV="1">
            <a:off x="6874399" y="3865418"/>
            <a:ext cx="1756983" cy="13612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4" idx="6"/>
            <a:endCxn id="6" idx="2"/>
          </p:cNvCxnSpPr>
          <p:nvPr/>
        </p:nvCxnSpPr>
        <p:spPr>
          <a:xfrm>
            <a:off x="5153890" y="3380509"/>
            <a:ext cx="272934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5111053" y="4294909"/>
            <a:ext cx="318655" cy="290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1" name="椭圆 20"/>
          <p:cNvSpPr/>
          <p:nvPr/>
        </p:nvSpPr>
        <p:spPr>
          <a:xfrm>
            <a:off x="6273563" y="3089564"/>
            <a:ext cx="318655" cy="290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2" name="椭圆 21"/>
          <p:cNvSpPr/>
          <p:nvPr/>
        </p:nvSpPr>
        <p:spPr>
          <a:xfrm>
            <a:off x="7434235" y="4294908"/>
            <a:ext cx="318655" cy="290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矩形 6"/>
          <p:cNvSpPr/>
          <p:nvPr/>
        </p:nvSpPr>
        <p:spPr>
          <a:xfrm>
            <a:off x="4204853" y="2556163"/>
            <a:ext cx="401781"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effectLst>
                  <a:outerShdw blurRad="38100" dist="38100" dir="2700000" algn="tl">
                    <a:srgbClr val="000000">
                      <a:alpha val="43137"/>
                    </a:srgbClr>
                  </a:outerShdw>
                </a:effectLst>
              </a:rPr>
              <a:t>A</a:t>
            </a:r>
            <a:endParaRPr lang="zh-CN" altLang="en-US" b="1" dirty="0">
              <a:solidFill>
                <a:schemeClr val="tx1"/>
              </a:solidFill>
              <a:effectLst>
                <a:outerShdw blurRad="38100" dist="38100" dir="2700000" algn="tl">
                  <a:srgbClr val="000000">
                    <a:alpha val="43137"/>
                  </a:srgbClr>
                </a:outerShdw>
              </a:effectLst>
            </a:endParaRPr>
          </a:p>
        </p:txBody>
      </p:sp>
      <p:sp>
        <p:nvSpPr>
          <p:cNvPr id="14" name="矩形 13"/>
          <p:cNvSpPr/>
          <p:nvPr/>
        </p:nvSpPr>
        <p:spPr>
          <a:xfrm>
            <a:off x="8430490" y="2514598"/>
            <a:ext cx="408710" cy="381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effectLst>
                  <a:outerShdw blurRad="38100" dist="38100" dir="2700000" algn="tl">
                    <a:srgbClr val="000000">
                      <a:alpha val="43137"/>
                    </a:srgbClr>
                  </a:outerShdw>
                </a:effectLst>
              </a:rPr>
              <a:t>B</a:t>
            </a:r>
            <a:endParaRPr lang="zh-CN" altLang="en-US" b="1" dirty="0">
              <a:solidFill>
                <a:schemeClr val="tx1"/>
              </a:solidFill>
              <a:effectLst>
                <a:outerShdw blurRad="38100" dist="38100" dir="2700000" algn="tl">
                  <a:srgbClr val="000000">
                    <a:alpha val="43137"/>
                  </a:srgbClr>
                </a:outerShdw>
              </a:effectLst>
            </a:endParaRPr>
          </a:p>
        </p:txBody>
      </p:sp>
      <p:sp>
        <p:nvSpPr>
          <p:cNvPr id="16" name="矩形 15"/>
          <p:cNvSpPr/>
          <p:nvPr/>
        </p:nvSpPr>
        <p:spPr>
          <a:xfrm>
            <a:off x="6107307" y="4779817"/>
            <a:ext cx="401781"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effectLst>
                  <a:outerShdw blurRad="38100" dist="38100" dir="2700000" algn="tl">
                    <a:srgbClr val="000000">
                      <a:alpha val="43137"/>
                    </a:srgbClr>
                  </a:outerShdw>
                </a:effectLst>
              </a:rPr>
              <a:t>C</a:t>
            </a:r>
            <a:endParaRPr lang="zh-CN" altLang="en-US"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35194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1" name="组合 20"/>
          <p:cNvGrpSpPr/>
          <p:nvPr/>
        </p:nvGrpSpPr>
        <p:grpSpPr>
          <a:xfrm>
            <a:off x="1448180" y="1807050"/>
            <a:ext cx="9074244" cy="4116078"/>
            <a:chOff x="3210606" y="1503589"/>
            <a:chExt cx="6426200" cy="2371726"/>
          </a:xfrm>
        </p:grpSpPr>
        <p:pic>
          <p:nvPicPr>
            <p:cNvPr id="4" name="Picture 5"/>
            <p:cNvPicPr>
              <a:picLocks noChangeAspect="1" noChangeArrowheads="1"/>
            </p:cNvPicPr>
            <p:nvPr/>
          </p:nvPicPr>
          <p:blipFill>
            <a:blip r:embed="rId2"/>
            <a:srcRect/>
            <a:stretch>
              <a:fillRect/>
            </a:stretch>
          </p:blipFill>
          <p:spPr bwMode="auto">
            <a:xfrm>
              <a:off x="7004731" y="1917927"/>
              <a:ext cx="2632075" cy="1957388"/>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graphicFrame>
          <p:nvGraphicFramePr>
            <p:cNvPr id="5" name="Object 6"/>
            <p:cNvGraphicFramePr>
              <a:graphicFrameLocks noChangeAspect="1"/>
            </p:cNvGraphicFramePr>
            <p:nvPr/>
          </p:nvGraphicFramePr>
          <p:xfrm>
            <a:off x="3259818" y="1917927"/>
            <a:ext cx="2063750" cy="1947862"/>
          </p:xfrm>
          <a:graphic>
            <a:graphicData uri="http://schemas.openxmlformats.org/presentationml/2006/ole">
              <mc:AlternateContent xmlns:mc="http://schemas.openxmlformats.org/markup-compatibility/2006">
                <mc:Choice xmlns:v="urn:schemas-microsoft-com:vml" Requires="v">
                  <p:oleObj name="Picture" r:id="rId3" imgW="3669840" imgH="5132880" progId="Word.Picture.8">
                    <p:embed/>
                  </p:oleObj>
                </mc:Choice>
                <mc:Fallback>
                  <p:oleObj name="Picture" r:id="rId3" imgW="3669840" imgH="513288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9818" y="1917927"/>
                          <a:ext cx="2063750" cy="1947862"/>
                        </a:xfrm>
                        <a:prstGeom prst="rect">
                          <a:avLst/>
                        </a:prstGeom>
                        <a:solidFill>
                          <a:srgbClr val="C0C0C0">
                            <a:alpha val="48000"/>
                          </a:srgbClr>
                        </a:solidFill>
                        <a:ln w="9525">
                          <a:solidFill>
                            <a:srgbClr val="800000"/>
                          </a:solidFill>
                          <a:miter lim="800000"/>
                          <a:headEnd/>
                          <a:tailEnd/>
                        </a:ln>
                      </p:spPr>
                    </p:pic>
                  </p:oleObj>
                </mc:Fallback>
              </mc:AlternateContent>
            </a:graphicData>
          </a:graphic>
        </p:graphicFrame>
        <p:sp>
          <p:nvSpPr>
            <p:cNvPr id="6" name="AutoShape 7"/>
            <p:cNvSpPr>
              <a:spLocks noChangeArrowheads="1"/>
            </p:cNvSpPr>
            <p:nvPr/>
          </p:nvSpPr>
          <p:spPr bwMode="auto">
            <a:xfrm>
              <a:off x="5563281" y="2635477"/>
              <a:ext cx="1441450" cy="195262"/>
            </a:xfrm>
            <a:custGeom>
              <a:avLst/>
              <a:gdLst>
                <a:gd name="T0" fmla="*/ 4471 w 21600"/>
                <a:gd name="T1" fmla="*/ 0 h 21600"/>
                <a:gd name="T2" fmla="*/ 0 w 21600"/>
                <a:gd name="T3" fmla="*/ 0 h 21600"/>
                <a:gd name="T4" fmla="*/ 4471 w 21600"/>
                <a:gd name="T5" fmla="*/ 0 h 21600"/>
                <a:gd name="T6" fmla="*/ 8876 w 21600"/>
                <a:gd name="T7" fmla="*/ 0 h 21600"/>
                <a:gd name="T8" fmla="*/ 17694720 60000 65536"/>
                <a:gd name="T9" fmla="*/ 11796480 60000 65536"/>
                <a:gd name="T10" fmla="*/ 5898240 60000 65536"/>
                <a:gd name="T11" fmla="*/ 0 60000 65536"/>
                <a:gd name="T12" fmla="*/ 3378 w 21600"/>
                <a:gd name="T13" fmla="*/ 5444 h 21600"/>
                <a:gd name="T14" fmla="*/ 18888 w 21600"/>
                <a:gd name="T15" fmla="*/ 16156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eaLnBrk="0" hangingPunct="0"/>
              <a:endParaRPr lang="zh-CN" altLang="en-US">
                <a:latin typeface="Arial" charset="0"/>
              </a:endParaRPr>
            </a:p>
          </p:txBody>
        </p:sp>
        <p:sp>
          <p:nvSpPr>
            <p:cNvPr id="10" name="Rectangle 11"/>
            <p:cNvSpPr>
              <a:spLocks noChangeArrowheads="1"/>
            </p:cNvSpPr>
            <p:nvPr/>
          </p:nvSpPr>
          <p:spPr bwMode="auto">
            <a:xfrm>
              <a:off x="5563281" y="2113189"/>
              <a:ext cx="1512888" cy="522288"/>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altLang="zh-CN" dirty="0">
                  <a:latin typeface="Tahoma" pitchFamily="34" charset="0"/>
                </a:rPr>
                <a:t>Transformation</a:t>
              </a:r>
            </a:p>
          </p:txBody>
        </p:sp>
        <p:sp>
          <p:nvSpPr>
            <p:cNvPr id="13" name="TextBox 15"/>
            <p:cNvSpPr txBox="1">
              <a:spLocks noChangeArrowheads="1"/>
            </p:cNvSpPr>
            <p:nvPr/>
          </p:nvSpPr>
          <p:spPr bwMode="auto">
            <a:xfrm>
              <a:off x="3210606" y="1503589"/>
              <a:ext cx="2071687" cy="369888"/>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eaLnBrk="0" hangingPunct="0"/>
              <a:r>
                <a:rPr lang="en-US" altLang="zh-CN" dirty="0">
                  <a:latin typeface="Arial" charset="0"/>
                </a:rPr>
                <a:t>Old-Architecture</a:t>
              </a:r>
              <a:endParaRPr lang="zh-CN" altLang="en-US" dirty="0">
                <a:latin typeface="Arial" charset="0"/>
              </a:endParaRPr>
            </a:p>
          </p:txBody>
        </p:sp>
        <p:sp>
          <p:nvSpPr>
            <p:cNvPr id="14" name="TextBox 16"/>
            <p:cNvSpPr txBox="1">
              <a:spLocks noChangeArrowheads="1"/>
            </p:cNvSpPr>
            <p:nvPr/>
          </p:nvSpPr>
          <p:spPr bwMode="auto">
            <a:xfrm>
              <a:off x="7496856" y="1503589"/>
              <a:ext cx="2071687" cy="369888"/>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eaLnBrk="0" hangingPunct="0"/>
              <a:r>
                <a:rPr lang="en-US" altLang="zh-CN">
                  <a:latin typeface="Arial" charset="0"/>
                </a:rPr>
                <a:t>New-Architecture</a:t>
              </a:r>
              <a:endParaRPr lang="zh-CN" altLang="en-US">
                <a:latin typeface="Arial" charset="0"/>
              </a:endParaRPr>
            </a:p>
          </p:txBody>
        </p:sp>
      </p:grpSp>
      <p:sp>
        <p:nvSpPr>
          <p:cNvPr id="22" name="矩形 21"/>
          <p:cNvSpPr/>
          <p:nvPr/>
        </p:nvSpPr>
        <p:spPr>
          <a:xfrm>
            <a:off x="1448180" y="660267"/>
            <a:ext cx="6096000" cy="707886"/>
          </a:xfrm>
          <a:prstGeom prst="rect">
            <a:avLst/>
          </a:prstGeom>
        </p:spPr>
        <p:txBody>
          <a:bodyPr>
            <a:spAutoFit/>
          </a:bodyPr>
          <a:lstStyle/>
          <a:p>
            <a:r>
              <a:rPr lang="en-US" altLang="zh-CN" sz="4000" dirty="0">
                <a:solidFill>
                  <a:srgbClr val="FF0000"/>
                </a:solidFill>
                <a:latin typeface="Arial" panose="020B0604020202020204" pitchFamily="34" charset="0"/>
                <a:cs typeface="Arial" panose="020B0604020202020204" pitchFamily="34" charset="0"/>
              </a:rPr>
              <a:t>Logical Re-Architecting</a:t>
            </a:r>
            <a:endParaRPr lang="zh-CN" altLang="en-US" sz="40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2599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txBox="1">
            <a:spLocks/>
          </p:cNvSpPr>
          <p:nvPr/>
        </p:nvSpPr>
        <p:spPr>
          <a:xfrm>
            <a:off x="2592924" y="624110"/>
            <a:ext cx="8911687" cy="1280890"/>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solidFill>
              </a:rPr>
              <a:t>Architecture Transformation</a:t>
            </a:r>
            <a:br>
              <a:rPr lang="en-US">
                <a:solidFill>
                  <a:schemeClr val="tx1"/>
                </a:solidFill>
              </a:rPr>
            </a:br>
            <a:endParaRPr lang="en-US" dirty="0">
              <a:solidFill>
                <a:schemeClr val="tx1"/>
              </a:solidFill>
            </a:endParaRPr>
          </a:p>
        </p:txBody>
      </p:sp>
      <p:sp>
        <p:nvSpPr>
          <p:cNvPr id="3" name="矩形 2"/>
          <p:cNvSpPr/>
          <p:nvPr/>
        </p:nvSpPr>
        <p:spPr>
          <a:xfrm>
            <a:off x="2201037" y="1669851"/>
            <a:ext cx="7958963" cy="4585806"/>
          </a:xfrm>
          <a:prstGeom prst="rect">
            <a:avLst/>
          </a:prstGeom>
          <a:blipFill>
            <a:blip r:embed="rId2"/>
            <a:tile tx="0" ty="0" sx="100000" sy="100000" flip="none" algn="tl"/>
          </a:blip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p:cNvPicPr>
            <a:picLocks noChangeAspect="1"/>
          </p:cNvPicPr>
          <p:nvPr/>
        </p:nvPicPr>
        <p:blipFill>
          <a:blip r:embed="rId3"/>
          <a:stretch>
            <a:fillRect/>
          </a:stretch>
        </p:blipFill>
        <p:spPr>
          <a:xfrm>
            <a:off x="2201037" y="1905000"/>
            <a:ext cx="7712220" cy="4181373"/>
          </a:xfrm>
          <a:prstGeom prst="rect">
            <a:avLst/>
          </a:prstGeom>
          <a:blipFill>
            <a:blip r:embed="rId2"/>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oolSlant"/>
          </a:sp3d>
        </p:spPr>
      </p:pic>
    </p:spTree>
    <p:extLst>
      <p:ext uri="{BB962C8B-B14F-4D97-AF65-F5344CB8AC3E}">
        <p14:creationId xmlns:p14="http://schemas.microsoft.com/office/powerpoint/2010/main" val="2869221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组合 9"/>
          <p:cNvGrpSpPr/>
          <p:nvPr/>
        </p:nvGrpSpPr>
        <p:grpSpPr>
          <a:xfrm>
            <a:off x="2305085" y="2821533"/>
            <a:ext cx="8021259" cy="3164631"/>
            <a:chOff x="2606722" y="2797790"/>
            <a:chExt cx="6577401" cy="2546643"/>
          </a:xfrm>
        </p:grpSpPr>
        <p:grpSp>
          <p:nvGrpSpPr>
            <p:cNvPr id="16" name="组合 15"/>
            <p:cNvGrpSpPr/>
            <p:nvPr/>
          </p:nvGrpSpPr>
          <p:grpSpPr>
            <a:xfrm>
              <a:off x="2606722" y="2797790"/>
              <a:ext cx="5401460" cy="2546643"/>
              <a:chOff x="2013782" y="2040983"/>
              <a:chExt cx="7641702" cy="3304343"/>
            </a:xfrm>
          </p:grpSpPr>
          <p:grpSp>
            <p:nvGrpSpPr>
              <p:cNvPr id="15" name="组合 14"/>
              <p:cNvGrpSpPr/>
              <p:nvPr/>
            </p:nvGrpSpPr>
            <p:grpSpPr>
              <a:xfrm>
                <a:off x="4374275" y="2134456"/>
                <a:ext cx="5281209" cy="3210870"/>
                <a:chOff x="4374275" y="2134456"/>
                <a:chExt cx="5281209" cy="3210870"/>
              </a:xfrm>
            </p:grpSpPr>
            <p:sp>
              <p:nvSpPr>
                <p:cNvPr id="3" name="AutoShape 21"/>
                <p:cNvSpPr>
                  <a:spLocks noChangeArrowheads="1"/>
                </p:cNvSpPr>
                <p:nvPr/>
              </p:nvSpPr>
              <p:spPr bwMode="auto">
                <a:xfrm rot="7866216" flipV="1">
                  <a:off x="6618513" y="3473492"/>
                  <a:ext cx="1049273" cy="446494"/>
                </a:xfrm>
                <a:prstGeom prst="rightArrow">
                  <a:avLst>
                    <a:gd name="adj1" fmla="val 50000"/>
                    <a:gd name="adj2" fmla="val 62500"/>
                  </a:avLst>
                </a:prstGeom>
                <a:solidFill>
                  <a:srgbClr val="FEEC94"/>
                </a:solidFill>
                <a:ln w="9525">
                  <a:solidFill>
                    <a:schemeClr val="tx1"/>
                  </a:solidFill>
                  <a:miter lim="800000"/>
                  <a:headEnd/>
                  <a:tailEnd/>
                </a:ln>
              </p:spPr>
              <p:txBody>
                <a:bodyPr wrap="none" anchor="ctr"/>
                <a:lstStyle/>
                <a:p>
                  <a:pPr eaLnBrk="0" hangingPunct="0"/>
                  <a:endParaRPr lang="zh-CN" altLang="en-US">
                    <a:latin typeface="Arial" charset="0"/>
                  </a:endParaRPr>
                </a:p>
              </p:txBody>
            </p:sp>
            <p:sp>
              <p:nvSpPr>
                <p:cNvPr id="5" name="Oval 4"/>
                <p:cNvSpPr>
                  <a:spLocks noChangeArrowheads="1"/>
                </p:cNvSpPr>
                <p:nvPr/>
              </p:nvSpPr>
              <p:spPr bwMode="auto">
                <a:xfrm>
                  <a:off x="4374275" y="4236071"/>
                  <a:ext cx="2959639" cy="1109255"/>
                </a:xfrm>
                <a:prstGeom prst="ellipse">
                  <a:avLst/>
                </a:prstGeom>
                <a:solidFill>
                  <a:srgbClr val="CC3300"/>
                </a:solidFill>
                <a:ln w="9525">
                  <a:solidFill>
                    <a:srgbClr val="CC3300"/>
                  </a:solidFill>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defRPr/>
                  </a:pPr>
                  <a:r>
                    <a:rPr lang="en-US" altLang="zh-CN" sz="2400" b="1" dirty="0">
                      <a:solidFill>
                        <a:schemeClr val="bg1"/>
                      </a:solidFill>
                      <a:latin typeface="Tahoma" pitchFamily="34" charset="0"/>
                      <a:ea typeface="宋体" pitchFamily="2" charset="-122"/>
                    </a:rPr>
                    <a:t>Legacy</a:t>
                  </a:r>
                </a:p>
                <a:p>
                  <a:pPr algn="ctr">
                    <a:defRPr/>
                  </a:pPr>
                  <a:r>
                    <a:rPr lang="en-US" altLang="zh-CN" sz="2400" b="1" dirty="0">
                      <a:solidFill>
                        <a:schemeClr val="bg1"/>
                      </a:solidFill>
                      <a:latin typeface="Tahoma" pitchFamily="34" charset="0"/>
                      <a:ea typeface="宋体" pitchFamily="2" charset="-122"/>
                    </a:rPr>
                    <a:t> System</a:t>
                  </a:r>
                </a:p>
              </p:txBody>
            </p:sp>
            <p:sp>
              <p:nvSpPr>
                <p:cNvPr id="6" name="Oval 6"/>
                <p:cNvSpPr>
                  <a:spLocks noChangeArrowheads="1"/>
                </p:cNvSpPr>
                <p:nvPr/>
              </p:nvSpPr>
              <p:spPr bwMode="auto">
                <a:xfrm>
                  <a:off x="6751385" y="2134456"/>
                  <a:ext cx="2904099" cy="1109254"/>
                </a:xfrm>
                <a:prstGeom prst="ellipse">
                  <a:avLst/>
                </a:prstGeom>
                <a:solidFill>
                  <a:srgbClr val="00B050"/>
                </a:solidFill>
                <a:ln w="9525">
                  <a:round/>
                  <a:headEnd/>
                  <a:tailEnd/>
                </a:ln>
                <a:scene3d>
                  <a:camera prst="legacyPerspectiveTopRight"/>
                  <a:lightRig rig="legacyFlat3" dir="b"/>
                </a:scene3d>
                <a:sp3d extrusionH="887400" prstMaterial="legacyMatte">
                  <a:bevelT w="13500" h="13500" prst="angle"/>
                  <a:bevelB w="13500" h="13500" prst="angle"/>
                  <a:extrusionClr>
                    <a:schemeClr val="tx2"/>
                  </a:extrusionClr>
                </a:sp3d>
              </p:spPr>
              <p:txBody>
                <a:bodyPr wrap="none" anchor="ctr">
                  <a:flatTx/>
                </a:bodyPr>
                <a:lstStyle/>
                <a:p>
                  <a:pPr algn="ctr"/>
                  <a:r>
                    <a:rPr lang="en-US" altLang="zh-CN" sz="2000" b="1" dirty="0">
                      <a:solidFill>
                        <a:schemeClr val="bg1"/>
                      </a:solidFill>
                      <a:latin typeface="Tahoma" pitchFamily="34" charset="0"/>
                    </a:rPr>
                    <a:t>New </a:t>
                  </a:r>
                </a:p>
                <a:p>
                  <a:pPr algn="ctr"/>
                  <a:r>
                    <a:rPr lang="en-US" altLang="zh-CN" sz="2000" b="1" dirty="0">
                      <a:solidFill>
                        <a:schemeClr val="bg1"/>
                      </a:solidFill>
                      <a:latin typeface="Tahoma" pitchFamily="34" charset="0"/>
                    </a:rPr>
                    <a:t>Architecture </a:t>
                  </a:r>
                </a:p>
              </p:txBody>
            </p:sp>
          </p:grpSp>
          <p:grpSp>
            <p:nvGrpSpPr>
              <p:cNvPr id="14" name="组合 13"/>
              <p:cNvGrpSpPr/>
              <p:nvPr/>
            </p:nvGrpSpPr>
            <p:grpSpPr>
              <a:xfrm>
                <a:off x="2013782" y="2040983"/>
                <a:ext cx="4733009" cy="2119106"/>
                <a:chOff x="2013782" y="2040983"/>
                <a:chExt cx="4733009" cy="2119106"/>
              </a:xfrm>
            </p:grpSpPr>
            <p:sp>
              <p:nvSpPr>
                <p:cNvPr id="8" name="Oval 5"/>
                <p:cNvSpPr>
                  <a:spLocks noChangeArrowheads="1"/>
                </p:cNvSpPr>
                <p:nvPr/>
              </p:nvSpPr>
              <p:spPr bwMode="auto">
                <a:xfrm>
                  <a:off x="2013782" y="2040983"/>
                  <a:ext cx="2904099" cy="1109255"/>
                </a:xfrm>
                <a:prstGeom prst="ellipse">
                  <a:avLst/>
                </a:prstGeom>
                <a:solidFill>
                  <a:schemeClr val="folHlink"/>
                </a:solidFill>
                <a:ln w="9525">
                  <a:round/>
                  <a:headEnd/>
                  <a:tailEnd/>
                </a:ln>
                <a:scene3d>
                  <a:camera prst="legacyPerspectiveTopRight"/>
                  <a:lightRig rig="legacyFlat3" dir="b"/>
                </a:scene3d>
                <a:sp3d extrusionH="887400" prstMaterial="legacyMatte">
                  <a:bevelT w="13500" h="13500" prst="angle"/>
                  <a:bevelB w="13500" h="13500" prst="angle"/>
                  <a:extrusionClr>
                    <a:schemeClr val="folHlink"/>
                  </a:extrusionClr>
                </a:sp3d>
              </p:spPr>
              <p:txBody>
                <a:bodyPr wrap="none" anchor="ctr">
                  <a:flatTx/>
                </a:bodyPr>
                <a:lstStyle/>
                <a:p>
                  <a:pPr algn="ctr"/>
                  <a:r>
                    <a:rPr lang="en-US" altLang="zh-CN" sz="2000" b="1" dirty="0">
                      <a:solidFill>
                        <a:schemeClr val="bg1"/>
                      </a:solidFill>
                      <a:latin typeface="Tahoma" pitchFamily="34" charset="0"/>
                    </a:rPr>
                    <a:t>Old </a:t>
                  </a:r>
                </a:p>
                <a:p>
                  <a:pPr algn="ctr"/>
                  <a:r>
                    <a:rPr lang="en-US" altLang="zh-CN" sz="2000" b="1" dirty="0">
                      <a:solidFill>
                        <a:schemeClr val="bg1"/>
                      </a:solidFill>
                      <a:latin typeface="Tahoma" pitchFamily="34" charset="0"/>
                    </a:rPr>
                    <a:t>Architecture</a:t>
                  </a:r>
                </a:p>
              </p:txBody>
            </p:sp>
            <p:sp>
              <p:nvSpPr>
                <p:cNvPr id="9" name="AutoShape 17"/>
                <p:cNvSpPr>
                  <a:spLocks noChangeArrowheads="1"/>
                </p:cNvSpPr>
                <p:nvPr/>
              </p:nvSpPr>
              <p:spPr bwMode="auto">
                <a:xfrm>
                  <a:off x="5182171" y="2241036"/>
                  <a:ext cx="1564620" cy="441598"/>
                </a:xfrm>
                <a:prstGeom prst="rightArrow">
                  <a:avLst>
                    <a:gd name="adj1" fmla="val 50000"/>
                    <a:gd name="adj2" fmla="val 123065"/>
                  </a:avLst>
                </a:prstGeom>
                <a:solidFill>
                  <a:srgbClr val="FEEC94"/>
                </a:solidFill>
                <a:ln w="9525">
                  <a:solidFill>
                    <a:schemeClr val="tx1"/>
                  </a:solidFill>
                  <a:miter lim="800000"/>
                  <a:headEnd/>
                  <a:tailEnd/>
                </a:ln>
              </p:spPr>
              <p:txBody>
                <a:bodyPr wrap="none" anchor="ctr"/>
                <a:lstStyle/>
                <a:p>
                  <a:pPr eaLnBrk="0" hangingPunct="0"/>
                  <a:endParaRPr lang="zh-CN" altLang="en-US">
                    <a:latin typeface="Arial" charset="0"/>
                  </a:endParaRPr>
                </a:p>
              </p:txBody>
            </p:sp>
            <p:sp>
              <p:nvSpPr>
                <p:cNvPr id="11" name="AutoShape 20"/>
                <p:cNvSpPr>
                  <a:spLocks noChangeArrowheads="1"/>
                </p:cNvSpPr>
                <p:nvPr/>
              </p:nvSpPr>
              <p:spPr bwMode="auto">
                <a:xfrm rot="13733784">
                  <a:off x="4018737" y="3340918"/>
                  <a:ext cx="1191848" cy="446494"/>
                </a:xfrm>
                <a:prstGeom prst="rightArrow">
                  <a:avLst>
                    <a:gd name="adj1" fmla="val 50000"/>
                    <a:gd name="adj2" fmla="val 62500"/>
                  </a:avLst>
                </a:prstGeom>
                <a:solidFill>
                  <a:srgbClr val="FEEC94"/>
                </a:solidFill>
                <a:ln w="9525">
                  <a:solidFill>
                    <a:schemeClr val="tx1"/>
                  </a:solidFill>
                  <a:miter lim="800000"/>
                  <a:headEnd/>
                  <a:tailEnd/>
                </a:ln>
              </p:spPr>
              <p:txBody>
                <a:bodyPr wrap="none" anchor="ctr"/>
                <a:lstStyle/>
                <a:p>
                  <a:pPr eaLnBrk="0" hangingPunct="0"/>
                  <a:endParaRPr lang="zh-CN" altLang="en-US">
                    <a:latin typeface="Arial" charset="0"/>
                  </a:endParaRPr>
                </a:p>
              </p:txBody>
            </p:sp>
          </p:grpSp>
        </p:grpSp>
        <p:sp>
          <p:nvSpPr>
            <p:cNvPr id="31" name="圆角矩形 30"/>
            <p:cNvSpPr/>
            <p:nvPr/>
          </p:nvSpPr>
          <p:spPr>
            <a:xfrm rot="19029201">
              <a:off x="6142270" y="4182314"/>
              <a:ext cx="3041853" cy="653142"/>
            </a:xfrm>
            <a:prstGeom prst="roundRect">
              <a:avLst/>
            </a:prstGeom>
            <a:solidFill>
              <a:srgbClr val="FF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zh-CN" dirty="0">
                  <a:solidFill>
                    <a:schemeClr val="bg1"/>
                  </a:solidFill>
                  <a:latin typeface="Arial" panose="020B0604020202020204" pitchFamily="34" charset="0"/>
                  <a:ea typeface="Calibri" panose="020F0502020204030204" pitchFamily="34" charset="0"/>
                  <a:cs typeface="Arial" panose="020B0604020202020204" pitchFamily="34" charset="0"/>
                </a:rPr>
                <a:t> </a:t>
              </a:r>
              <a:r>
                <a:rPr lang="en-US" altLang="zh-CN" dirty="0">
                  <a:solidFill>
                    <a:schemeClr val="bg1"/>
                  </a:solidFill>
                  <a:latin typeface="Arial" panose="020B0604020202020204" pitchFamily="34" charset="0"/>
                  <a:ea typeface="Calibri" panose="020F0502020204030204" pitchFamily="34" charset="0"/>
                  <a:cs typeface="Arial" panose="020B0604020202020204" pitchFamily="34" charset="0"/>
                </a:rPr>
                <a:t>Architecture</a:t>
              </a:r>
              <a:endParaRPr lang="zh-CN" altLang="en-US" sz="3200" dirty="0">
                <a:solidFill>
                  <a:schemeClr val="bg1"/>
                </a:solidFill>
                <a:latin typeface="Arial" panose="020B0604020202020204" pitchFamily="34" charset="0"/>
                <a:cs typeface="Arial" panose="020B0604020202020204" pitchFamily="34" charset="0"/>
              </a:endParaRPr>
            </a:p>
          </p:txBody>
        </p:sp>
      </p:grpSp>
      <p:sp>
        <p:nvSpPr>
          <p:cNvPr id="25" name="矩形 24"/>
          <p:cNvSpPr/>
          <p:nvPr/>
        </p:nvSpPr>
        <p:spPr>
          <a:xfrm>
            <a:off x="1719618" y="1441334"/>
            <a:ext cx="9192194" cy="707886"/>
          </a:xfrm>
          <a:prstGeom prst="rect">
            <a:avLst/>
          </a:prstGeom>
        </p:spPr>
        <p:txBody>
          <a:bodyPr wrap="square">
            <a:spAutoFit/>
          </a:bodyPr>
          <a:lstStyle/>
          <a:p>
            <a:r>
              <a:rPr lang="en-US" altLang="zh-CN" sz="2000" b="1" i="1" kern="0" dirty="0">
                <a:latin typeface="Calibri" panose="020F0502020204030204" pitchFamily="34" charset="0"/>
                <a:ea typeface="宋体" panose="02010600030101010101" pitchFamily="2" charset="-122"/>
                <a:cs typeface="Times New Roman" panose="02020603050405020304" pitchFamily="18" charset="0"/>
              </a:rPr>
              <a:t>Architecture implantation</a:t>
            </a:r>
            <a:r>
              <a:rPr lang="en-US" altLang="zh-CN" sz="2000" kern="0" dirty="0">
                <a:latin typeface="Calibri" panose="020F0502020204030204" pitchFamily="34" charset="0"/>
                <a:ea typeface="宋体" panose="02010600030101010101" pitchFamily="2" charset="-122"/>
                <a:cs typeface="Times New Roman" panose="02020603050405020304" pitchFamily="18" charset="0"/>
              </a:rPr>
              <a:t> refers to building the new architecture into the legacy system so that the system can be understood and processed based on the architecture. </a:t>
            </a:r>
            <a:endParaRPr lang="zh-CN" altLang="en-US" sz="2000" dirty="0"/>
          </a:p>
        </p:txBody>
      </p:sp>
      <p:sp>
        <p:nvSpPr>
          <p:cNvPr id="2" name="标题 1"/>
          <p:cNvSpPr>
            <a:spLocks noGrp="1"/>
          </p:cNvSpPr>
          <p:nvPr>
            <p:ph type="title"/>
          </p:nvPr>
        </p:nvSpPr>
        <p:spPr>
          <a:xfrm>
            <a:off x="1719618" y="583892"/>
            <a:ext cx="9757698" cy="740828"/>
          </a:xfrm>
        </p:spPr>
        <p:txBody>
          <a:bodyPr>
            <a:normAutofit/>
          </a:bodyPr>
          <a:lstStyle/>
          <a:p>
            <a:r>
              <a:rPr lang="en-US" altLang="zh-CN" sz="4000" b="1" kern="0" dirty="0">
                <a:solidFill>
                  <a:srgbClr val="C00000"/>
                </a:solidFill>
                <a:latin typeface="Arial" panose="020B0604020202020204" pitchFamily="34" charset="0"/>
                <a:ea typeface="宋体" panose="02010600030101010101" pitchFamily="2" charset="-122"/>
                <a:cs typeface="Arial" panose="020B0604020202020204" pitchFamily="34" charset="0"/>
              </a:rPr>
              <a:t>Architecture implantation</a:t>
            </a:r>
            <a:endParaRPr lang="en-US" sz="4000" dirty="0">
              <a:solidFill>
                <a:srgbClr val="C00000"/>
              </a:solidFill>
              <a:latin typeface="Arial" panose="020B0604020202020204" pitchFamily="34" charset="0"/>
              <a:cs typeface="Arial" panose="020B0604020202020204" pitchFamily="34" charset="0"/>
            </a:endParaRPr>
          </a:p>
        </p:txBody>
      </p:sp>
      <p:sp>
        <p:nvSpPr>
          <p:cNvPr id="12" name="七边形 11"/>
          <p:cNvSpPr/>
          <p:nvPr/>
        </p:nvSpPr>
        <p:spPr>
          <a:xfrm rot="20006501">
            <a:off x="4148770" y="4328450"/>
            <a:ext cx="382138" cy="382182"/>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a:t>
            </a:r>
            <a:endParaRPr lang="en-US" b="1" dirty="0"/>
          </a:p>
        </p:txBody>
      </p:sp>
      <p:sp>
        <p:nvSpPr>
          <p:cNvPr id="30" name="七边形 29"/>
          <p:cNvSpPr/>
          <p:nvPr/>
        </p:nvSpPr>
        <p:spPr>
          <a:xfrm>
            <a:off x="5407605" y="2690549"/>
            <a:ext cx="382138" cy="382182"/>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en-US" b="1" dirty="0"/>
          </a:p>
        </p:txBody>
      </p:sp>
      <p:sp>
        <p:nvSpPr>
          <p:cNvPr id="32" name="七边形 31"/>
          <p:cNvSpPr/>
          <p:nvPr/>
        </p:nvSpPr>
        <p:spPr>
          <a:xfrm rot="1631756">
            <a:off x="6957272" y="4260246"/>
            <a:ext cx="382138" cy="382182"/>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en-US" b="1" dirty="0"/>
          </a:p>
        </p:txBody>
      </p:sp>
    </p:spTree>
    <p:extLst>
      <p:ext uri="{BB962C8B-B14F-4D97-AF65-F5344CB8AC3E}">
        <p14:creationId xmlns:p14="http://schemas.microsoft.com/office/powerpoint/2010/main" val="99034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txBox="1">
            <a:spLocks/>
          </p:cNvSpPr>
          <p:nvPr/>
        </p:nvSpPr>
        <p:spPr>
          <a:xfrm>
            <a:off x="620642" y="345451"/>
            <a:ext cx="4412402" cy="2054331"/>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solidFill>
                  <a:srgbClr val="C00000"/>
                </a:solidFill>
                <a:latin typeface="+mn-lt"/>
              </a:rPr>
              <a:t>Make the new architecture to Electronic Document</a:t>
            </a:r>
          </a:p>
        </p:txBody>
      </p:sp>
      <p:pic>
        <p:nvPicPr>
          <p:cNvPr id="3" name="图片 2"/>
          <p:cNvPicPr>
            <a:picLocks noChangeAspect="1"/>
          </p:cNvPicPr>
          <p:nvPr/>
        </p:nvPicPr>
        <p:blipFill>
          <a:blip r:embed="rId3"/>
          <a:stretch>
            <a:fillRect/>
          </a:stretch>
        </p:blipFill>
        <p:spPr>
          <a:xfrm>
            <a:off x="5559359" y="1372617"/>
            <a:ext cx="4241046" cy="2792195"/>
          </a:xfrm>
          <a:prstGeom prst="rect">
            <a:avLst/>
          </a:prstGeom>
          <a:ln w="38100" cap="sq">
            <a:noFill/>
            <a:prstDash val="solid"/>
            <a:miter lim="800000"/>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67" name="Picture 5"/>
          <p:cNvPicPr>
            <a:picLocks noChangeAspect="1" noChangeArrowheads="1"/>
          </p:cNvPicPr>
          <p:nvPr/>
        </p:nvPicPr>
        <p:blipFill>
          <a:blip r:embed="rId4"/>
          <a:srcRect/>
          <a:stretch>
            <a:fillRect/>
          </a:stretch>
        </p:blipFill>
        <p:spPr bwMode="auto">
          <a:xfrm>
            <a:off x="812439" y="3330022"/>
            <a:ext cx="4028809" cy="2441178"/>
          </a:xfrm>
          <a:prstGeom prst="rect">
            <a:avLst/>
          </a:prstGeom>
          <a:solidFill>
            <a:srgbClr val="000000">
              <a:lumMod val="50000"/>
              <a:alpha val="42000"/>
            </a:srgbClr>
          </a:solidFill>
          <a:ln w="9525">
            <a:noFill/>
            <a:miter lim="800000"/>
            <a:headEnd/>
            <a:tailEnd/>
          </a:ln>
          <a:effectLst>
            <a:glow rad="2286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流程图: 数据 4"/>
          <p:cNvSpPr/>
          <p:nvPr/>
        </p:nvSpPr>
        <p:spPr>
          <a:xfrm>
            <a:off x="1593089" y="4164814"/>
            <a:ext cx="2037215" cy="533795"/>
          </a:xfrm>
          <a:prstGeom prst="flowChartInputOutput">
            <a:avLst/>
          </a:prstGeom>
          <a:solidFill>
            <a:srgbClr val="FF7C80">
              <a:alpha val="34000"/>
            </a:srgbClr>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燕尾形箭头 5"/>
          <p:cNvSpPr/>
          <p:nvPr/>
        </p:nvSpPr>
        <p:spPr>
          <a:xfrm rot="19469046">
            <a:off x="5029655" y="3130039"/>
            <a:ext cx="900279" cy="548777"/>
          </a:xfrm>
          <a:prstGeom prst="notchedRightArrow">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81140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txBox="1">
            <a:spLocks/>
          </p:cNvSpPr>
          <p:nvPr/>
        </p:nvSpPr>
        <p:spPr>
          <a:xfrm>
            <a:off x="1575284" y="267650"/>
            <a:ext cx="8911687" cy="1280890"/>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200" dirty="0">
                <a:latin typeface="Calibri" panose="020F0502020204030204" pitchFamily="34" charset="0"/>
                <a:ea typeface="宋体" panose="02010600030101010101" pitchFamily="2" charset="-122"/>
                <a:cs typeface="Times New Roman" panose="02020603050405020304" pitchFamily="18" charset="0"/>
              </a:rPr>
              <a:t>What is the link?</a:t>
            </a:r>
            <a:endParaRPr lang="en-US" sz="3200" b="1" dirty="0">
              <a:solidFill>
                <a:srgbClr val="C00000"/>
              </a:solidFill>
              <a:latin typeface="+mn-lt"/>
            </a:endParaRPr>
          </a:p>
        </p:txBody>
      </p:sp>
      <p:pic>
        <p:nvPicPr>
          <p:cNvPr id="3" name="图片 2"/>
          <p:cNvPicPr>
            <a:picLocks noChangeAspect="1"/>
          </p:cNvPicPr>
          <p:nvPr/>
        </p:nvPicPr>
        <p:blipFill>
          <a:blip r:embed="rId3"/>
          <a:stretch>
            <a:fillRect/>
          </a:stretch>
        </p:blipFill>
        <p:spPr>
          <a:xfrm>
            <a:off x="620001" y="1088571"/>
            <a:ext cx="5877781" cy="3834735"/>
          </a:xfrm>
          <a:prstGeom prst="rect">
            <a:avLst/>
          </a:prstGeom>
          <a:ln w="38100" cap="sq">
            <a:noFill/>
            <a:prstDash val="solid"/>
            <a:miter lim="800000"/>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4" name="标题 1"/>
          <p:cNvSpPr txBox="1">
            <a:spLocks/>
          </p:cNvSpPr>
          <p:nvPr/>
        </p:nvSpPr>
        <p:spPr>
          <a:xfrm>
            <a:off x="2208296" y="6236724"/>
            <a:ext cx="8911687" cy="64044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3200" b="1" dirty="0">
              <a:solidFill>
                <a:prstClr val="black"/>
              </a:solidFill>
            </a:endParaRPr>
          </a:p>
        </p:txBody>
      </p:sp>
      <p:pic>
        <p:nvPicPr>
          <p:cNvPr id="6" name="图片 5"/>
          <p:cNvPicPr>
            <a:picLocks noChangeAspect="1"/>
          </p:cNvPicPr>
          <p:nvPr/>
        </p:nvPicPr>
        <p:blipFill rotWithShape="1">
          <a:blip r:embed="rId4">
            <a:duotone>
              <a:prstClr val="black"/>
              <a:srgbClr val="D9C3A5">
                <a:tint val="50000"/>
                <a:satMod val="180000"/>
              </a:srgbClr>
            </a:duotone>
            <a:extLst>
              <a:ext uri="{BEBA8EAE-BF5A-486C-A8C5-ECC9F3942E4B}">
                <a14:imgProps xmlns:a14="http://schemas.microsoft.com/office/drawing/2010/main">
                  <a14:imgLayer r:embed="rId5">
                    <a14:imgEffect>
                      <a14:colorTemperature colorTemp="5300"/>
                    </a14:imgEffect>
                    <a14:imgEffect>
                      <a14:saturation sat="400000"/>
                    </a14:imgEffect>
                  </a14:imgLayer>
                </a14:imgProps>
              </a:ext>
              <a:ext uri="{28A0092B-C50C-407E-A947-70E740481C1C}">
                <a14:useLocalDpi xmlns:a14="http://schemas.microsoft.com/office/drawing/2010/main" val="0"/>
              </a:ext>
            </a:extLst>
          </a:blip>
          <a:srcRect l="329" t="12699" r="32237" b="4127"/>
          <a:stretch/>
        </p:blipFill>
        <p:spPr>
          <a:xfrm>
            <a:off x="6434140" y="-317778"/>
            <a:ext cx="4685843" cy="4491552"/>
          </a:xfrm>
          <a:prstGeom prst="rect">
            <a:avLst/>
          </a:prstGeom>
          <a:ln w="34925">
            <a:solidFill>
              <a:srgbClr val="FFFFFF"/>
            </a:solidFill>
          </a:ln>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pic>
        <p:nvPicPr>
          <p:cNvPr id="7" name="图片 6"/>
          <p:cNvPicPr>
            <a:picLocks noChangeAspect="1"/>
          </p:cNvPicPr>
          <p:nvPr/>
        </p:nvPicPr>
        <p:blipFill rotWithShape="1">
          <a:blip r:embed="rId6">
            <a:duotone>
              <a:prstClr val="black"/>
              <a:srgbClr val="D9C3A5">
                <a:tint val="50000"/>
                <a:satMod val="180000"/>
              </a:srgbClr>
            </a:duotone>
            <a:extLst>
              <a:ext uri="{BEBA8EAE-BF5A-486C-A8C5-ECC9F3942E4B}">
                <a14:imgProps xmlns:a14="http://schemas.microsoft.com/office/drawing/2010/main">
                  <a14:imgLayer r:embed="rId7">
                    <a14:imgEffect>
                      <a14:saturation sat="124000"/>
                    </a14:imgEffect>
                  </a14:imgLayer>
                </a14:imgProps>
              </a:ext>
              <a:ext uri="{28A0092B-C50C-407E-A947-70E740481C1C}">
                <a14:useLocalDpi xmlns:a14="http://schemas.microsoft.com/office/drawing/2010/main" val="0"/>
              </a:ext>
            </a:extLst>
          </a:blip>
          <a:srcRect l="1192" t="6717"/>
          <a:stretch/>
        </p:blipFill>
        <p:spPr>
          <a:xfrm>
            <a:off x="6889288" y="1140464"/>
            <a:ext cx="4773960" cy="3803940"/>
          </a:xfrm>
          <a:prstGeom prst="rect">
            <a:avLst/>
          </a:prstGeom>
          <a:ln w="34925">
            <a:noFill/>
          </a:ln>
          <a:effectLst/>
          <a:scene3d>
            <a:camera prst="perspectiveFront" fov="2700000">
              <a:rot lat="20376000" lon="1938000" rev="20112001"/>
            </a:camera>
            <a:lightRig rig="soft" dir="t">
              <a:rot lat="0" lon="0" rev="0"/>
            </a:lightRig>
          </a:scene3d>
          <a:sp3d prstMaterial="translucentPowder">
            <a:bevelT w="203200" h="50800" prst="softRound"/>
          </a:sp3d>
        </p:spPr>
      </p:pic>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139268">
            <a:off x="6375186" y="1083998"/>
            <a:ext cx="4633082" cy="5864134"/>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sp>
        <p:nvSpPr>
          <p:cNvPr id="8" name="下弧形箭头 7"/>
          <p:cNvSpPr/>
          <p:nvPr/>
        </p:nvSpPr>
        <p:spPr>
          <a:xfrm rot="1341756">
            <a:off x="2065297" y="3808304"/>
            <a:ext cx="5291328" cy="1602053"/>
          </a:xfrm>
          <a:prstGeom prst="curvedUpArrow">
            <a:avLst>
              <a:gd name="adj1" fmla="val 25000"/>
              <a:gd name="adj2" fmla="val 64987"/>
              <a:gd name="adj3" fmla="val 25000"/>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矩形 8"/>
          <p:cNvSpPr/>
          <p:nvPr/>
        </p:nvSpPr>
        <p:spPr>
          <a:xfrm rot="915975">
            <a:off x="6778220" y="3917611"/>
            <a:ext cx="4640804" cy="1411681"/>
          </a:xfrm>
          <a:prstGeom prst="rect">
            <a:avLst/>
          </a:prstGeom>
          <a:solidFill>
            <a:srgbClr val="FF7C80">
              <a:alpha val="47000"/>
            </a:srgbClr>
          </a:solidFill>
          <a:ln w="34925">
            <a:solidFill>
              <a:srgbClr val="FFFFFF"/>
            </a:solidFill>
          </a:ln>
          <a:effectLst/>
          <a:scene3d>
            <a:camera prst="perspectiveFront" fov="2700000">
              <a:rot lat="19086000" lon="19067999" rev="3108000"/>
            </a:camera>
            <a:lightRig rig="threePt" dir="t">
              <a:rot lat="0" lon="0" rev="0"/>
            </a:lightRig>
          </a:scene3d>
          <a:sp3d extrusionH="38100" prstMaterial="clear">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8833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矩形 10"/>
          <p:cNvSpPr/>
          <p:nvPr/>
        </p:nvSpPr>
        <p:spPr>
          <a:xfrm>
            <a:off x="2113895" y="52733"/>
            <a:ext cx="7080785" cy="467244"/>
          </a:xfrm>
          <a:prstGeom prst="rect">
            <a:avLst/>
          </a:prstGeom>
        </p:spPr>
        <p:txBody>
          <a:bodyPr wrap="none">
            <a:spAutoFit/>
          </a:bodyPr>
          <a:lstStyle/>
          <a:p>
            <a:pPr>
              <a:lnSpc>
                <a:spcPct val="107000"/>
              </a:lnSpc>
              <a:spcAft>
                <a:spcPts val="300"/>
              </a:spcAft>
            </a:pPr>
            <a:r>
              <a:rPr lang="en-US" altLang="zh-CN" sz="2400" dirty="0"/>
              <a:t>Reviewing the process of the 3-step approach</a:t>
            </a:r>
            <a:endParaRPr lang="zh-CN" altLang="zh-CN" sz="2400" dirty="0">
              <a:latin typeface="Calibri" panose="020F0502020204030204" pitchFamily="34" charset="0"/>
              <a:ea typeface="宋体" panose="02010600030101010101" pitchFamily="2" charset="-122"/>
              <a:cs typeface="Times New Roman" panose="02020603050405020304" pitchFamily="18" charset="0"/>
            </a:endParaRPr>
          </a:p>
        </p:txBody>
      </p:sp>
      <p:grpSp>
        <p:nvGrpSpPr>
          <p:cNvPr id="7" name="组合 6"/>
          <p:cNvGrpSpPr/>
          <p:nvPr/>
        </p:nvGrpSpPr>
        <p:grpSpPr>
          <a:xfrm>
            <a:off x="649753" y="984768"/>
            <a:ext cx="11261133" cy="6035521"/>
            <a:chOff x="649753" y="984768"/>
            <a:chExt cx="11261133" cy="6035521"/>
          </a:xfrm>
        </p:grpSpPr>
        <p:grpSp>
          <p:nvGrpSpPr>
            <p:cNvPr id="17" name="组合 16"/>
            <p:cNvGrpSpPr/>
            <p:nvPr/>
          </p:nvGrpSpPr>
          <p:grpSpPr>
            <a:xfrm>
              <a:off x="2059683" y="3222694"/>
              <a:ext cx="3326858" cy="3797595"/>
              <a:chOff x="521207" y="3531816"/>
              <a:chExt cx="3326858" cy="3797595"/>
            </a:xfrm>
          </p:grpSpPr>
          <p:pic>
            <p:nvPicPr>
              <p:cNvPr id="21" name="图片 20"/>
              <p:cNvPicPr>
                <a:picLocks noChangeAspect="1"/>
              </p:cNvPicPr>
              <p:nvPr/>
            </p:nvPicPr>
            <p:blipFill rotWithShape="1">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colorTemperature colorTemp="5300"/>
                        </a14:imgEffect>
                        <a14:imgEffect>
                          <a14:saturation sat="400000"/>
                        </a14:imgEffect>
                      </a14:imgLayer>
                    </a14:imgProps>
                  </a:ext>
                  <a:ext uri="{28A0092B-C50C-407E-A947-70E740481C1C}">
                    <a14:useLocalDpi xmlns:a14="http://schemas.microsoft.com/office/drawing/2010/main" val="0"/>
                  </a:ext>
                </a:extLst>
              </a:blip>
              <a:srcRect l="329" t="12699" r="32237" b="4127"/>
              <a:stretch/>
            </p:blipFill>
            <p:spPr>
              <a:xfrm>
                <a:off x="521207" y="3875315"/>
                <a:ext cx="2767361" cy="2652618"/>
              </a:xfrm>
              <a:prstGeom prst="rect">
                <a:avLst/>
              </a:prstGeom>
              <a:ln w="34925">
                <a:solidFill>
                  <a:schemeClr val="bg1"/>
                </a:solidFill>
              </a:ln>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pic>
            <p:nvPicPr>
              <p:cNvPr id="22" name="图片 21"/>
              <p:cNvPicPr>
                <a:picLocks noChangeAspect="1"/>
              </p:cNvPicPr>
              <p:nvPr/>
            </p:nvPicPr>
            <p:blipFill rotWithShape="1">
              <a:blip r:embed="rId4">
                <a:duotone>
                  <a:prstClr val="black"/>
                  <a:srgbClr val="D9C3A5">
                    <a:tint val="50000"/>
                    <a:satMod val="180000"/>
                  </a:srgbClr>
                </a:duotone>
                <a:extLst>
                  <a:ext uri="{BEBA8EAE-BF5A-486C-A8C5-ECC9F3942E4B}">
                    <a14:imgProps xmlns:a14="http://schemas.microsoft.com/office/drawing/2010/main">
                      <a14:imgLayer r:embed="rId5">
                        <a14:imgEffect>
                          <a14:saturation sat="124000"/>
                        </a14:imgEffect>
                      </a14:imgLayer>
                    </a14:imgProps>
                  </a:ext>
                  <a:ext uri="{28A0092B-C50C-407E-A947-70E740481C1C}">
                    <a14:useLocalDpi xmlns:a14="http://schemas.microsoft.com/office/drawing/2010/main" val="0"/>
                  </a:ext>
                </a:extLst>
              </a:blip>
              <a:srcRect l="1192" t="6717"/>
              <a:stretch/>
            </p:blipFill>
            <p:spPr>
              <a:xfrm>
                <a:off x="1155808" y="4207674"/>
                <a:ext cx="2692257" cy="2145219"/>
              </a:xfrm>
              <a:prstGeom prst="rect">
                <a:avLst/>
              </a:prstGeom>
              <a:ln w="34925">
                <a:solidFill>
                  <a:schemeClr val="bg1"/>
                </a:solidFill>
              </a:ln>
              <a:effectLst/>
              <a:scene3d>
                <a:camera prst="perspectiveFront" fov="2700000">
                  <a:rot lat="20376000" lon="1938000" rev="20112001"/>
                </a:camera>
                <a:lightRig rig="soft" dir="t">
                  <a:rot lat="0" lon="0" rev="0"/>
                </a:lightRig>
              </a:scene3d>
              <a:sp3d prstMaterial="translucentPowder">
                <a:bevelT w="203200" h="50800" prst="softRound"/>
              </a:sp3d>
            </p:spPr>
          </p:pic>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139268">
                <a:off x="805080" y="3531816"/>
                <a:ext cx="3000369" cy="3797595"/>
              </a:xfrm>
              <a:prstGeom prst="rect">
                <a:avLst/>
              </a:prstGeom>
              <a:ln w="34925">
                <a:solidFill>
                  <a:schemeClr val="bg1"/>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grpSp>
        <p:grpSp>
          <p:nvGrpSpPr>
            <p:cNvPr id="6" name="组合 5"/>
            <p:cNvGrpSpPr/>
            <p:nvPr/>
          </p:nvGrpSpPr>
          <p:grpSpPr>
            <a:xfrm>
              <a:off x="649753" y="984768"/>
              <a:ext cx="11261133" cy="5702610"/>
              <a:chOff x="649753" y="984768"/>
              <a:chExt cx="11261133" cy="5702610"/>
            </a:xfrm>
          </p:grpSpPr>
          <p:pic>
            <p:nvPicPr>
              <p:cNvPr id="24" name="Picture 5"/>
              <p:cNvPicPr>
                <a:picLocks noChangeAspect="1" noChangeArrowheads="1"/>
              </p:cNvPicPr>
              <p:nvPr/>
            </p:nvPicPr>
            <p:blipFill>
              <a:blip r:embed="rId7"/>
              <a:srcRect/>
              <a:stretch>
                <a:fillRect/>
              </a:stretch>
            </p:blipFill>
            <p:spPr bwMode="auto">
              <a:xfrm>
                <a:off x="6451899" y="1151328"/>
                <a:ext cx="3828693" cy="2339124"/>
              </a:xfrm>
              <a:prstGeom prst="rect">
                <a:avLst/>
              </a:prstGeom>
              <a:solidFill>
                <a:srgbClr val="000000">
                  <a:lumMod val="50000"/>
                  <a:alpha val="42000"/>
                </a:srgbClr>
              </a:solidFill>
              <a:ln w="9525">
                <a:solidFill>
                  <a:schemeClr val="bg1"/>
                </a:solidFill>
                <a:miter lim="800000"/>
                <a:headEnd/>
                <a:tailEnd/>
              </a:ln>
              <a:effectLst>
                <a:glow rad="2286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aphicFrame>
            <p:nvGraphicFramePr>
              <p:cNvPr id="25" name="Object 6"/>
              <p:cNvGraphicFramePr>
                <a:graphicFrameLocks noChangeAspect="1"/>
              </p:cNvGraphicFramePr>
              <p:nvPr>
                <p:extLst>
                  <p:ext uri="{D42A27DB-BD31-4B8C-83A1-F6EECF244321}">
                    <p14:modId xmlns:p14="http://schemas.microsoft.com/office/powerpoint/2010/main" val="818849473"/>
                  </p:ext>
                </p:extLst>
              </p:nvPr>
            </p:nvGraphicFramePr>
            <p:xfrm>
              <a:off x="1987806" y="1012540"/>
              <a:ext cx="3084504" cy="2886012"/>
            </p:xfrm>
            <a:graphic>
              <a:graphicData uri="http://schemas.openxmlformats.org/presentationml/2006/ole">
                <mc:AlternateContent xmlns:mc="http://schemas.openxmlformats.org/markup-compatibility/2006">
                  <mc:Choice xmlns:v="urn:schemas-microsoft-com:vml" Requires="v">
                    <p:oleObj name="Picture" r:id="rId8" imgW="3669840" imgH="5132880" progId="Word.Picture.8">
                      <p:embed/>
                    </p:oleObj>
                  </mc:Choice>
                  <mc:Fallback>
                    <p:oleObj name="Picture" r:id="rId8" imgW="3669840" imgH="5132880" progId="Word.Picture.8">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7806" y="1012540"/>
                            <a:ext cx="3084504" cy="2886012"/>
                          </a:xfrm>
                          <a:prstGeom prst="rect">
                            <a:avLst/>
                          </a:prstGeom>
                          <a:solidFill>
                            <a:schemeClr val="accent2">
                              <a:lumMod val="50000"/>
                              <a:alpha val="48000"/>
                            </a:schemeClr>
                          </a:solidFill>
                          <a:ln w="9525">
                            <a:solidFill>
                              <a:schemeClr val="bg1">
                                <a:lumMod val="85000"/>
                              </a:schemeClr>
                            </a:solidFill>
                            <a:miter lim="800000"/>
                            <a:headEnd/>
                            <a:tailEnd/>
                          </a:ln>
                        </p:spPr>
                      </p:pic>
                    </p:oleObj>
                  </mc:Fallback>
                </mc:AlternateContent>
              </a:graphicData>
            </a:graphic>
          </p:graphicFrame>
          <p:pic>
            <p:nvPicPr>
              <p:cNvPr id="26" name="图片 25"/>
              <p:cNvPicPr>
                <a:picLocks noChangeAspect="1"/>
              </p:cNvPicPr>
              <p:nvPr/>
            </p:nvPicPr>
            <p:blipFill>
              <a:blip r:embed="rId10"/>
              <a:stretch>
                <a:fillRect/>
              </a:stretch>
            </p:blipFill>
            <p:spPr>
              <a:xfrm>
                <a:off x="5559321" y="3818150"/>
                <a:ext cx="4721271" cy="2869228"/>
              </a:xfrm>
              <a:prstGeom prst="rect">
                <a:avLst/>
              </a:prstGeom>
              <a:ln w="38100" cap="sq">
                <a:solidFill>
                  <a:schemeClr val="bg1"/>
                </a:solidFill>
                <a:prstDash val="solid"/>
                <a:miter lim="800000"/>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27" name="上弧形箭头 26"/>
              <p:cNvSpPr/>
              <p:nvPr/>
            </p:nvSpPr>
            <p:spPr>
              <a:xfrm rot="16200000">
                <a:off x="538364" y="2904390"/>
                <a:ext cx="2191123" cy="482232"/>
              </a:xfrm>
              <a:prstGeom prst="curvedDownArrow">
                <a:avLst/>
              </a:prstGeom>
              <a:solidFill>
                <a:srgbClr val="FF7C8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8" name="上弧形箭头 27"/>
              <p:cNvSpPr/>
              <p:nvPr/>
            </p:nvSpPr>
            <p:spPr>
              <a:xfrm rot="5023885">
                <a:off x="9626189" y="3128574"/>
                <a:ext cx="2257821" cy="504892"/>
              </a:xfrm>
              <a:prstGeom prst="curvedDownArrow">
                <a:avLst/>
              </a:prstGeom>
              <a:solidFill>
                <a:srgbClr val="FF7C8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上弧形箭头 15"/>
              <p:cNvSpPr/>
              <p:nvPr/>
            </p:nvSpPr>
            <p:spPr>
              <a:xfrm rot="213388">
                <a:off x="4832059" y="1305039"/>
                <a:ext cx="2096088" cy="573016"/>
              </a:xfrm>
              <a:prstGeom prst="curvedDownArrow">
                <a:avLst/>
              </a:prstGeom>
              <a:solidFill>
                <a:srgbClr val="FF7C8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矩形 17"/>
              <p:cNvSpPr/>
              <p:nvPr/>
            </p:nvSpPr>
            <p:spPr>
              <a:xfrm>
                <a:off x="10380898" y="2854729"/>
                <a:ext cx="1529988" cy="646331"/>
              </a:xfrm>
              <a:prstGeom prst="rect">
                <a:avLst/>
              </a:prstGeom>
              <a:ln>
                <a:solidFill>
                  <a:schemeClr val="bg1"/>
                </a:solidFill>
              </a:ln>
            </p:spPr>
            <p:txBody>
              <a:bodyPr wrap="square">
                <a:spAutoFit/>
              </a:bodyPr>
              <a:lstStyle/>
              <a:p>
                <a:pPr algn="ctr">
                  <a:spcAft>
                    <a:spcPts val="0"/>
                  </a:spcAft>
                </a:pPr>
                <a:r>
                  <a:rPr lang="en-US" altLang="zh-CN" kern="100" dirty="0">
                    <a:solidFill>
                      <a:srgbClr val="C00000"/>
                    </a:solidFill>
                    <a:latin typeface="Arial Narrow" panose="020B0606020202030204" pitchFamily="34" charset="0"/>
                    <a:ea typeface="宋体" panose="02010600030101010101" pitchFamily="2" charset="-122"/>
                    <a:cs typeface="Times New Roman" panose="02020603050405020304" pitchFamily="18" charset="0"/>
                  </a:rPr>
                  <a:t>Architecture</a:t>
                </a:r>
              </a:p>
              <a:p>
                <a:pPr algn="ctr">
                  <a:spcAft>
                    <a:spcPts val="0"/>
                  </a:spcAft>
                </a:pPr>
                <a:r>
                  <a:rPr lang="en-US" altLang="zh-CN" kern="100" dirty="0">
                    <a:solidFill>
                      <a:srgbClr val="C00000"/>
                    </a:solidFill>
                    <a:latin typeface="Arial Narrow" panose="020B0606020202030204" pitchFamily="34" charset="0"/>
                    <a:ea typeface="宋体" panose="02010600030101010101" pitchFamily="2" charset="-122"/>
                    <a:cs typeface="Times New Roman" panose="02020603050405020304" pitchFamily="18" charset="0"/>
                  </a:rPr>
                  <a:t>Implantation</a:t>
                </a:r>
                <a:r>
                  <a:rPr lang="en-US" altLang="zh-CN" kern="100" dirty="0">
                    <a:latin typeface="Arial Narrow" panose="020B0606020202030204" pitchFamily="34" charset="0"/>
                    <a:ea typeface="宋体" panose="02010600030101010101" pitchFamily="2" charset="-122"/>
                    <a:cs typeface="Times New Roman" panose="02020603050405020304" pitchFamily="18" charset="0"/>
                  </a:rPr>
                  <a:t> </a:t>
                </a:r>
                <a:endParaRPr lang="zh-CN" altLang="en-US" dirty="0"/>
              </a:p>
            </p:txBody>
          </p:sp>
          <p:sp>
            <p:nvSpPr>
              <p:cNvPr id="19" name="矩形 18"/>
              <p:cNvSpPr/>
              <p:nvPr/>
            </p:nvSpPr>
            <p:spPr>
              <a:xfrm>
                <a:off x="649753" y="2734689"/>
                <a:ext cx="1196161" cy="646331"/>
              </a:xfrm>
              <a:prstGeom prst="rect">
                <a:avLst/>
              </a:prstGeom>
              <a:ln>
                <a:solidFill>
                  <a:schemeClr val="bg1"/>
                </a:solidFill>
              </a:ln>
            </p:spPr>
            <p:txBody>
              <a:bodyPr wrap="none">
                <a:spAutoFit/>
              </a:bodyPr>
              <a:lstStyle/>
              <a:p>
                <a:pPr algn="r"/>
                <a:r>
                  <a:rPr lang="en-US" altLang="zh-CN" kern="100" dirty="0">
                    <a:solidFill>
                      <a:srgbClr val="C00000"/>
                    </a:solidFill>
                    <a:latin typeface="Arial Narrow" panose="020B0606020202030204" pitchFamily="34" charset="0"/>
                    <a:ea typeface="宋体" panose="02010600030101010101" pitchFamily="2" charset="-122"/>
                    <a:cs typeface="Times New Roman" panose="02020603050405020304" pitchFamily="18" charset="0"/>
                  </a:rPr>
                  <a:t>Architecture</a:t>
                </a:r>
              </a:p>
              <a:p>
                <a:pPr algn="r"/>
                <a:r>
                  <a:rPr lang="en-US" altLang="zh-CN" kern="100" dirty="0">
                    <a:solidFill>
                      <a:srgbClr val="C00000"/>
                    </a:solidFill>
                    <a:latin typeface="Arial Narrow" panose="020B0606020202030204" pitchFamily="34" charset="0"/>
                    <a:ea typeface="宋体" panose="02010600030101010101" pitchFamily="2" charset="-122"/>
                    <a:cs typeface="Times New Roman" panose="02020603050405020304" pitchFamily="18" charset="0"/>
                  </a:rPr>
                  <a:t>Recovery</a:t>
                </a:r>
                <a:r>
                  <a:rPr lang="zh-CN" altLang="en-US" kern="100" dirty="0">
                    <a:latin typeface="Arial Narrow" panose="020B0606020202030204" pitchFamily="34" charset="0"/>
                    <a:ea typeface="宋体" panose="02010600030101010101" pitchFamily="2" charset="-122"/>
                    <a:cs typeface="Times New Roman" panose="02020603050405020304" pitchFamily="18" charset="0"/>
                  </a:rPr>
                  <a:t> </a:t>
                </a:r>
                <a:endParaRPr lang="zh-CN" altLang="en-US" dirty="0"/>
              </a:p>
            </p:txBody>
          </p:sp>
          <p:sp>
            <p:nvSpPr>
              <p:cNvPr id="20" name="矩形 19"/>
              <p:cNvSpPr/>
              <p:nvPr/>
            </p:nvSpPr>
            <p:spPr>
              <a:xfrm>
                <a:off x="5043155" y="984768"/>
                <a:ext cx="1452192" cy="646331"/>
              </a:xfrm>
              <a:prstGeom prst="rect">
                <a:avLst/>
              </a:prstGeom>
              <a:ln>
                <a:solidFill>
                  <a:schemeClr val="bg1"/>
                </a:solidFill>
              </a:ln>
            </p:spPr>
            <p:txBody>
              <a:bodyPr wrap="none">
                <a:spAutoFit/>
              </a:bodyPr>
              <a:lstStyle/>
              <a:p>
                <a:pPr algn="ctr">
                  <a:spcAft>
                    <a:spcPts val="0"/>
                  </a:spcAft>
                </a:pPr>
                <a:r>
                  <a:rPr lang="en-US" altLang="zh-CN" kern="100" dirty="0">
                    <a:solidFill>
                      <a:srgbClr val="C00000"/>
                    </a:solidFill>
                    <a:latin typeface="Arial Narrow" panose="020B0606020202030204" pitchFamily="34" charset="0"/>
                    <a:ea typeface="宋体" panose="02010600030101010101" pitchFamily="2" charset="-122"/>
                    <a:cs typeface="Times New Roman" panose="02020603050405020304" pitchFamily="18" charset="0"/>
                  </a:rPr>
                  <a:t>Architecture</a:t>
                </a:r>
              </a:p>
              <a:p>
                <a:pPr algn="ctr">
                  <a:spcAft>
                    <a:spcPts val="0"/>
                  </a:spcAft>
                </a:pPr>
                <a:r>
                  <a:rPr lang="en-US" altLang="zh-CN" kern="100" dirty="0">
                    <a:solidFill>
                      <a:srgbClr val="C00000"/>
                    </a:solidFill>
                    <a:latin typeface="Arial Narrow" panose="020B0606020202030204" pitchFamily="34" charset="0"/>
                    <a:ea typeface="宋体" panose="02010600030101010101" pitchFamily="2" charset="-122"/>
                    <a:cs typeface="Times New Roman" panose="02020603050405020304" pitchFamily="18" charset="0"/>
                  </a:rPr>
                  <a:t>Transformation</a:t>
                </a:r>
                <a:endParaRPr lang="zh-CN" altLang="zh-CN" kern="100" dirty="0">
                  <a:latin typeface="Arial Narrow" panose="020B0606020202030204" pitchFamily="34" charset="0"/>
                  <a:ea typeface="宋体" panose="02010600030101010101" pitchFamily="2" charset="-122"/>
                  <a:cs typeface="Times New Roman" panose="02020603050405020304" pitchFamily="18" charset="0"/>
                </a:endParaRPr>
              </a:p>
            </p:txBody>
          </p:sp>
          <p:sp>
            <p:nvSpPr>
              <p:cNvPr id="2" name="上下箭头 1"/>
              <p:cNvSpPr/>
              <p:nvPr/>
            </p:nvSpPr>
            <p:spPr>
              <a:xfrm>
                <a:off x="4917190" y="4753570"/>
                <a:ext cx="1791872" cy="305111"/>
              </a:xfrm>
              <a:prstGeom prst="upDownArrow">
                <a:avLst/>
              </a:prstGeom>
              <a:solidFill>
                <a:srgbClr val="FF7C8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528694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47719" y="2096920"/>
            <a:ext cx="1963229" cy="1914340"/>
          </a:xfrm>
          <a:prstGeom prst="rect">
            <a:avLst/>
          </a:prstGeom>
        </p:spPr>
      </p:pic>
      <p:sp>
        <p:nvSpPr>
          <p:cNvPr id="3" name="矩形 2"/>
          <p:cNvSpPr/>
          <p:nvPr/>
        </p:nvSpPr>
        <p:spPr>
          <a:xfrm>
            <a:off x="1204683" y="2096920"/>
            <a:ext cx="7127948" cy="3139321"/>
          </a:xfrm>
          <a:prstGeom prst="rect">
            <a:avLst/>
          </a:prstGeom>
        </p:spPr>
        <p:txBody>
          <a:bodyPr wrap="square">
            <a:spAutoFit/>
          </a:bodyPr>
          <a:lstStyle/>
          <a:p>
            <a:pPr>
              <a:spcBef>
                <a:spcPts val="1800"/>
              </a:spcBef>
              <a:spcAft>
                <a:spcPts val="0"/>
              </a:spcAft>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Two problems about the legacy system.</a:t>
            </a:r>
            <a:endParaRPr lang="zh-CN" altLang="zh-CN" sz="24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spcBef>
                <a:spcPts val="1800"/>
              </a:spcBef>
              <a:spcAft>
                <a:spcPts val="0"/>
              </a:spcAft>
              <a:buFont typeface="Symbol" panose="05050102010706020507" pitchFamily="18" charset="2"/>
              <a:buChar char=""/>
            </a:pPr>
            <a:r>
              <a:rPr lang="en-US" altLang="zh-CN" sz="2400" dirty="0">
                <a:latin typeface="Times New Roman" panose="02020603050405020304" pitchFamily="18" charset="0"/>
                <a:ea typeface="Times New Roman" panose="02020603050405020304" pitchFamily="18" charset="0"/>
              </a:rPr>
              <a:t>First, </a:t>
            </a:r>
            <a:r>
              <a:rPr lang="en-US" altLang="zh-CN" sz="2400" b="1" dirty="0">
                <a:solidFill>
                  <a:srgbClr val="C00000"/>
                </a:solidFill>
                <a:latin typeface="Times New Roman" panose="02020603050405020304" pitchFamily="18" charset="0"/>
                <a:ea typeface="Times New Roman" panose="02020603050405020304" pitchFamily="18" charset="0"/>
              </a:rPr>
              <a:t>the system documents</a:t>
            </a:r>
            <a:r>
              <a:rPr lang="en-US" altLang="zh-CN" sz="2400" dirty="0">
                <a:solidFill>
                  <a:srgbClr val="C00000"/>
                </a:solidFill>
                <a:latin typeface="Times New Roman" panose="02020603050405020304" pitchFamily="18" charset="0"/>
                <a:ea typeface="Times New Roman" panose="02020603050405020304" pitchFamily="18" charset="0"/>
              </a:rPr>
              <a:t> </a:t>
            </a:r>
            <a:r>
              <a:rPr lang="en-US" altLang="zh-CN" sz="2400" dirty="0">
                <a:latin typeface="Times New Roman" panose="02020603050405020304" pitchFamily="18" charset="0"/>
                <a:ea typeface="Times New Roman" panose="02020603050405020304" pitchFamily="18" charset="0"/>
              </a:rPr>
              <a:t>are not consistent with the system anymore and the system maintenance is highly expert-dependent.</a:t>
            </a:r>
            <a:endParaRPr lang="zh-CN" altLang="zh-CN" sz="2800" dirty="0">
              <a:latin typeface="Times New Roman" panose="02020603050405020304" pitchFamily="18" charset="0"/>
              <a:ea typeface="Times New Roman" panose="02020603050405020304" pitchFamily="18" charset="0"/>
            </a:endParaRPr>
          </a:p>
          <a:p>
            <a:pPr marL="342900" lvl="0" indent="-342900">
              <a:spcBef>
                <a:spcPts val="1800"/>
              </a:spcBef>
              <a:spcAft>
                <a:spcPts val="0"/>
              </a:spcAft>
              <a:buFont typeface="Symbol" panose="05050102010706020507" pitchFamily="18" charset="2"/>
              <a:buChar char=""/>
            </a:pPr>
            <a:r>
              <a:rPr lang="en-US" altLang="zh-CN" sz="2400" dirty="0">
                <a:latin typeface="Times New Roman" panose="02020603050405020304" pitchFamily="18" charset="0"/>
                <a:ea typeface="Times New Roman" panose="02020603050405020304" pitchFamily="18" charset="0"/>
              </a:rPr>
              <a:t>Second</a:t>
            </a:r>
            <a:r>
              <a:rPr lang="en-US" altLang="zh-CN" sz="2400" b="1" dirty="0">
                <a:latin typeface="Times New Roman" panose="02020603050405020304" pitchFamily="18" charset="0"/>
                <a:ea typeface="Times New Roman" panose="02020603050405020304" pitchFamily="18" charset="0"/>
              </a:rPr>
              <a:t>, </a:t>
            </a:r>
            <a:r>
              <a:rPr lang="en-US" altLang="zh-CN" sz="2400" b="1" dirty="0">
                <a:solidFill>
                  <a:srgbClr val="C00000"/>
                </a:solidFill>
                <a:uFill>
                  <a:solidFill>
                    <a:srgbClr val="000000"/>
                  </a:solidFill>
                </a:uFill>
                <a:latin typeface="Times New Roman" panose="02020603050405020304" pitchFamily="18" charset="0"/>
                <a:ea typeface="Times New Roman" panose="02020603050405020304" pitchFamily="18" charset="0"/>
              </a:rPr>
              <a:t>the system structure,</a:t>
            </a:r>
            <a:r>
              <a:rPr lang="en-US" altLang="zh-CN" sz="2400" b="1" dirty="0">
                <a:solidFill>
                  <a:srgbClr val="C00000"/>
                </a:solidFill>
                <a:latin typeface="Times New Roman" panose="02020603050405020304" pitchFamily="18" charset="0"/>
                <a:ea typeface="Times New Roman" panose="02020603050405020304" pitchFamily="18" charset="0"/>
              </a:rPr>
              <a:t> </a:t>
            </a:r>
            <a:r>
              <a:rPr lang="en-US" altLang="zh-CN" sz="2400" dirty="0">
                <a:latin typeface="Times New Roman" panose="02020603050405020304" pitchFamily="18" charset="0"/>
                <a:ea typeface="Times New Roman" panose="02020603050405020304" pitchFamily="18" charset="0"/>
              </a:rPr>
              <a:t>after a long term maintenance, was typically spaghetti like and therefore complexity is high</a:t>
            </a:r>
            <a:r>
              <a:rPr lang="en-US" altLang="zh-CN" sz="2400" i="1" dirty="0">
                <a:solidFill>
                  <a:srgbClr val="C00000"/>
                </a:solidFill>
                <a:latin typeface="Times New Roman" panose="02020603050405020304" pitchFamily="18" charset="0"/>
                <a:ea typeface="Times New Roman" panose="02020603050405020304" pitchFamily="18" charset="0"/>
              </a:rPr>
              <a:t>.</a:t>
            </a:r>
            <a:r>
              <a:rPr lang="en-US" altLang="zh-CN" sz="2400" dirty="0">
                <a:solidFill>
                  <a:srgbClr val="C00000"/>
                </a:solidFill>
                <a:latin typeface="Times New Roman" panose="02020603050405020304" pitchFamily="18" charset="0"/>
                <a:ea typeface="Times New Roman" panose="02020603050405020304" pitchFamily="18" charset="0"/>
              </a:rPr>
              <a:t> </a:t>
            </a:r>
            <a:endParaRPr lang="zh-CN" altLang="zh-CN" sz="2800" dirty="0">
              <a:effectLst/>
              <a:latin typeface="Times New Roman" panose="02020603050405020304" pitchFamily="18" charset="0"/>
              <a:ea typeface="Times New Roman" panose="02020603050405020304" pitchFamily="18" charset="0"/>
            </a:endParaRPr>
          </a:p>
        </p:txBody>
      </p:sp>
      <p:sp>
        <p:nvSpPr>
          <p:cNvPr id="4" name="矩形 3"/>
          <p:cNvSpPr/>
          <p:nvPr/>
        </p:nvSpPr>
        <p:spPr>
          <a:xfrm>
            <a:off x="1341223" y="570931"/>
            <a:ext cx="10005064" cy="1261884"/>
          </a:xfrm>
          <a:prstGeom prst="rect">
            <a:avLst/>
          </a:prstGeom>
        </p:spPr>
        <p:txBody>
          <a:bodyPr wrap="square">
            <a:spAutoFit/>
          </a:bodyPr>
          <a:lstStyle/>
          <a:p>
            <a:r>
              <a:rPr lang="en-US" altLang="zh-CN" sz="2800" b="1" dirty="0">
                <a:latin typeface="+mj-lt"/>
                <a:ea typeface="宋体" panose="02010600030101010101" pitchFamily="2" charset="-122"/>
                <a:cs typeface="Times New Roman" panose="02020603050405020304" pitchFamily="18" charset="0"/>
              </a:rPr>
              <a:t>Case Study</a:t>
            </a:r>
          </a:p>
          <a:p>
            <a:r>
              <a:rPr lang="en-US" altLang="zh-CN" sz="2400" dirty="0">
                <a:latin typeface="+mj-lt"/>
                <a:ea typeface="宋体" panose="02010600030101010101" pitchFamily="2" charset="-122"/>
                <a:cs typeface="Times New Roman" panose="02020603050405020304" pitchFamily="18" charset="0"/>
              </a:rPr>
              <a:t>A project for system modernization in a European </a:t>
            </a:r>
          </a:p>
          <a:p>
            <a:r>
              <a:rPr lang="en-US" altLang="zh-CN" sz="2400" dirty="0">
                <a:latin typeface="+mj-lt"/>
                <a:ea typeface="宋体" panose="02010600030101010101" pitchFamily="2" charset="-122"/>
                <a:cs typeface="Times New Roman" panose="02020603050405020304" pitchFamily="18" charset="0"/>
              </a:rPr>
              <a:t>telecom company</a:t>
            </a:r>
            <a:endParaRPr lang="zh-CN" altLang="en-US" sz="2400" dirty="0">
              <a:latin typeface="+mj-lt"/>
            </a:endParaRPr>
          </a:p>
        </p:txBody>
      </p:sp>
    </p:spTree>
    <p:extLst>
      <p:ext uri="{BB962C8B-B14F-4D97-AF65-F5344CB8AC3E}">
        <p14:creationId xmlns:p14="http://schemas.microsoft.com/office/powerpoint/2010/main" val="887809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6"/>
          <p:cNvSpPr txBox="1">
            <a:spLocks/>
          </p:cNvSpPr>
          <p:nvPr/>
        </p:nvSpPr>
        <p:spPr>
          <a:xfrm>
            <a:off x="539647" y="656199"/>
            <a:ext cx="10941154" cy="802940"/>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CN" dirty="0">
                <a:solidFill>
                  <a:schemeClr val="tx1"/>
                </a:solidFill>
                <a:latin typeface="Arial Narrow" panose="020B0606020202030204" pitchFamily="34" charset="0"/>
              </a:rPr>
              <a:t>Telecom System</a:t>
            </a:r>
            <a:r>
              <a:rPr lang="en-US" dirty="0">
                <a:solidFill>
                  <a:schemeClr val="tx1"/>
                </a:solidFill>
                <a:latin typeface="Arial Narrow" panose="020B0606020202030204" pitchFamily="34" charset="0"/>
              </a:rPr>
              <a:t> Re-architecting</a:t>
            </a:r>
          </a:p>
        </p:txBody>
      </p:sp>
      <p:grpSp>
        <p:nvGrpSpPr>
          <p:cNvPr id="16" name="Group 15">
            <a:extLst>
              <a:ext uri="{FF2B5EF4-FFF2-40B4-BE49-F238E27FC236}">
                <a16:creationId xmlns:a16="http://schemas.microsoft.com/office/drawing/2014/main" id="{27F720C3-A384-4E2E-8E1B-21030E31102B}"/>
              </a:ext>
            </a:extLst>
          </p:cNvPr>
          <p:cNvGrpSpPr/>
          <p:nvPr/>
        </p:nvGrpSpPr>
        <p:grpSpPr>
          <a:xfrm>
            <a:off x="3210606" y="1503589"/>
            <a:ext cx="6426200" cy="5013325"/>
            <a:chOff x="3210606" y="1503589"/>
            <a:chExt cx="6426200" cy="5013325"/>
          </a:xfrm>
        </p:grpSpPr>
        <p:pic>
          <p:nvPicPr>
            <p:cNvPr id="4" name="Picture 5"/>
            <p:cNvPicPr>
              <a:picLocks noChangeAspect="1" noChangeArrowheads="1"/>
            </p:cNvPicPr>
            <p:nvPr/>
          </p:nvPicPr>
          <p:blipFill>
            <a:blip r:embed="rId2"/>
            <a:srcRect/>
            <a:stretch>
              <a:fillRect/>
            </a:stretch>
          </p:blipFill>
          <p:spPr bwMode="auto">
            <a:xfrm>
              <a:off x="7004731" y="1983014"/>
              <a:ext cx="2632075" cy="1957388"/>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graphicFrame>
          <p:nvGraphicFramePr>
            <p:cNvPr id="5" name="Object 6"/>
            <p:cNvGraphicFramePr>
              <a:graphicFrameLocks noChangeAspect="1"/>
            </p:cNvGraphicFramePr>
            <p:nvPr>
              <p:extLst>
                <p:ext uri="{D42A27DB-BD31-4B8C-83A1-F6EECF244321}">
                  <p14:modId xmlns:p14="http://schemas.microsoft.com/office/powerpoint/2010/main" val="3163975572"/>
                </p:ext>
              </p:extLst>
            </p:nvPr>
          </p:nvGraphicFramePr>
          <p:xfrm>
            <a:off x="3259818" y="1917927"/>
            <a:ext cx="2063750" cy="1947862"/>
          </p:xfrm>
          <a:graphic>
            <a:graphicData uri="http://schemas.openxmlformats.org/presentationml/2006/ole">
              <mc:AlternateContent xmlns:mc="http://schemas.openxmlformats.org/markup-compatibility/2006">
                <mc:Choice xmlns:v="urn:schemas-microsoft-com:vml" Requires="v">
                  <p:oleObj name="Picture" r:id="rId3" imgW="3669840" imgH="5132880" progId="Word.Picture.8">
                    <p:embed/>
                  </p:oleObj>
                </mc:Choice>
                <mc:Fallback>
                  <p:oleObj name="Picture" r:id="rId3" imgW="3669840" imgH="513288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9818" y="1917927"/>
                          <a:ext cx="2063750" cy="1947862"/>
                        </a:xfrm>
                        <a:prstGeom prst="rect">
                          <a:avLst/>
                        </a:prstGeom>
                        <a:solidFill>
                          <a:srgbClr val="C0C0C0">
                            <a:alpha val="48000"/>
                          </a:srgbClr>
                        </a:solidFill>
                        <a:ln w="9525">
                          <a:solidFill>
                            <a:srgbClr val="800000"/>
                          </a:solidFill>
                          <a:miter lim="800000"/>
                          <a:headEnd/>
                          <a:tailEnd/>
                        </a:ln>
                      </p:spPr>
                    </p:pic>
                  </p:oleObj>
                </mc:Fallback>
              </mc:AlternateContent>
            </a:graphicData>
          </a:graphic>
        </p:graphicFrame>
        <p:sp>
          <p:nvSpPr>
            <p:cNvPr id="6" name="AutoShape 7"/>
            <p:cNvSpPr>
              <a:spLocks noChangeArrowheads="1"/>
            </p:cNvSpPr>
            <p:nvPr/>
          </p:nvSpPr>
          <p:spPr bwMode="auto">
            <a:xfrm>
              <a:off x="5563281" y="2635477"/>
              <a:ext cx="1441450" cy="195262"/>
            </a:xfrm>
            <a:custGeom>
              <a:avLst/>
              <a:gdLst>
                <a:gd name="T0" fmla="*/ 4471 w 21600"/>
                <a:gd name="T1" fmla="*/ 0 h 21600"/>
                <a:gd name="T2" fmla="*/ 0 w 21600"/>
                <a:gd name="T3" fmla="*/ 0 h 21600"/>
                <a:gd name="T4" fmla="*/ 4471 w 21600"/>
                <a:gd name="T5" fmla="*/ 0 h 21600"/>
                <a:gd name="T6" fmla="*/ 8876 w 21600"/>
                <a:gd name="T7" fmla="*/ 0 h 21600"/>
                <a:gd name="T8" fmla="*/ 17694720 60000 65536"/>
                <a:gd name="T9" fmla="*/ 11796480 60000 65536"/>
                <a:gd name="T10" fmla="*/ 5898240 60000 65536"/>
                <a:gd name="T11" fmla="*/ 0 60000 65536"/>
                <a:gd name="T12" fmla="*/ 3378 w 21600"/>
                <a:gd name="T13" fmla="*/ 5444 h 21600"/>
                <a:gd name="T14" fmla="*/ 18888 w 21600"/>
                <a:gd name="T15" fmla="*/ 16156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eaLnBrk="0" hangingPunct="0"/>
              <a:endParaRPr lang="zh-CN" altLang="en-US">
                <a:latin typeface="Arial" charset="0"/>
              </a:endParaRPr>
            </a:p>
          </p:txBody>
        </p:sp>
        <p:sp>
          <p:nvSpPr>
            <p:cNvPr id="7" name="Rectangle 8" descr="Woven mat"/>
            <p:cNvSpPr>
              <a:spLocks noChangeArrowheads="1"/>
            </p:cNvSpPr>
            <p:nvPr/>
          </p:nvSpPr>
          <p:spPr bwMode="auto">
            <a:xfrm>
              <a:off x="3691618" y="4919889"/>
              <a:ext cx="5184775" cy="1174750"/>
            </a:xfrm>
            <a:prstGeom prst="rect">
              <a:avLst/>
            </a:prstGeom>
            <a:blipFill dpi="0" rotWithShape="1">
              <a:blip r:embed="rId5"/>
              <a:srcRect/>
              <a:tile tx="0" ty="0" sx="100000" sy="100000" flip="none" algn="tl"/>
            </a:blip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defRPr/>
              </a:pPr>
              <a:r>
                <a:rPr lang="en-US" altLang="zh-CN" sz="3600" b="1" dirty="0">
                  <a:solidFill>
                    <a:srgbClr val="FF3300"/>
                  </a:solidFill>
                  <a:effectLst>
                    <a:outerShdw blurRad="38100" dist="38100" dir="2700000" algn="tl">
                      <a:srgbClr val="000000"/>
                    </a:outerShdw>
                  </a:effectLst>
                  <a:latin typeface="Arial Narrow" pitchFamily="34" charset="0"/>
                  <a:ea typeface="宋体" pitchFamily="2" charset="-122"/>
                </a:rPr>
                <a:t>Legacy System</a:t>
              </a:r>
            </a:p>
          </p:txBody>
        </p:sp>
        <p:sp>
          <p:nvSpPr>
            <p:cNvPr id="8" name="AutoShape 9"/>
            <p:cNvSpPr>
              <a:spLocks noChangeArrowheads="1"/>
            </p:cNvSpPr>
            <p:nvPr/>
          </p:nvSpPr>
          <p:spPr bwMode="auto">
            <a:xfrm rot="14519138" flipV="1">
              <a:off x="4253594" y="4302351"/>
              <a:ext cx="1109662" cy="220663"/>
            </a:xfrm>
            <a:custGeom>
              <a:avLst/>
              <a:gdLst>
                <a:gd name="T0" fmla="*/ 2620 w 21600"/>
                <a:gd name="T1" fmla="*/ 0 h 21600"/>
                <a:gd name="T2" fmla="*/ 0 w 21600"/>
                <a:gd name="T3" fmla="*/ 0 h 21600"/>
                <a:gd name="T4" fmla="*/ 2620 w 21600"/>
                <a:gd name="T5" fmla="*/ 0 h 21600"/>
                <a:gd name="T6" fmla="*/ 2620 w 21600"/>
                <a:gd name="T7" fmla="*/ 0 h 21600"/>
                <a:gd name="T8" fmla="*/ 17694720 60000 65536"/>
                <a:gd name="T9" fmla="*/ 11796480 60000 65536"/>
                <a:gd name="T10" fmla="*/ 5898240 60000 65536"/>
                <a:gd name="T11" fmla="*/ 0 60000 65536"/>
                <a:gd name="T12" fmla="*/ 3368 w 21600"/>
                <a:gd name="T13" fmla="*/ 5439 h 21600"/>
                <a:gd name="T14" fmla="*/ 18912 w 21600"/>
                <a:gd name="T15" fmla="*/ 16161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ot="10800000" vert="eaVert" wrap="none" anchor="ctr"/>
            <a:lstStyle/>
            <a:p>
              <a:pPr eaLnBrk="0" hangingPunct="0"/>
              <a:endParaRPr lang="zh-CN" altLang="en-US">
                <a:latin typeface="Arial" charset="0"/>
              </a:endParaRPr>
            </a:p>
          </p:txBody>
        </p:sp>
        <p:sp>
          <p:nvSpPr>
            <p:cNvPr id="9" name="AutoShape 10"/>
            <p:cNvSpPr>
              <a:spLocks noChangeArrowheads="1"/>
            </p:cNvSpPr>
            <p:nvPr/>
          </p:nvSpPr>
          <p:spPr bwMode="auto">
            <a:xfrm rot="7080862">
              <a:off x="7204755" y="4275365"/>
              <a:ext cx="1165225" cy="279400"/>
            </a:xfrm>
            <a:custGeom>
              <a:avLst/>
              <a:gdLst>
                <a:gd name="T0" fmla="*/ 2913 w 21600"/>
                <a:gd name="T1" fmla="*/ 0 h 21600"/>
                <a:gd name="T2" fmla="*/ 0 w 21600"/>
                <a:gd name="T3" fmla="*/ 0 h 21600"/>
                <a:gd name="T4" fmla="*/ 2913 w 21600"/>
                <a:gd name="T5" fmla="*/ 0 h 21600"/>
                <a:gd name="T6" fmla="*/ 2913 w 21600"/>
                <a:gd name="T7" fmla="*/ 0 h 21600"/>
                <a:gd name="T8" fmla="*/ 17694720 60000 65536"/>
                <a:gd name="T9" fmla="*/ 11796480 60000 65536"/>
                <a:gd name="T10" fmla="*/ 5898240 60000 65536"/>
                <a:gd name="T11" fmla="*/ 0 60000 65536"/>
                <a:gd name="T12" fmla="*/ 3384 w 21600"/>
                <a:gd name="T13" fmla="*/ 5400 h 21600"/>
                <a:gd name="T14" fmla="*/ 18893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ot="10800000" vert="eaVert" wrap="none" anchor="ctr"/>
            <a:lstStyle/>
            <a:p>
              <a:pPr eaLnBrk="0" hangingPunct="0"/>
              <a:endParaRPr lang="zh-CN" altLang="en-US">
                <a:latin typeface="Arial" charset="0"/>
              </a:endParaRPr>
            </a:p>
          </p:txBody>
        </p:sp>
        <p:sp>
          <p:nvSpPr>
            <p:cNvPr id="10" name="Rectangle 11"/>
            <p:cNvSpPr>
              <a:spLocks noChangeArrowheads="1"/>
            </p:cNvSpPr>
            <p:nvPr/>
          </p:nvSpPr>
          <p:spPr bwMode="auto">
            <a:xfrm>
              <a:off x="5563281" y="2113189"/>
              <a:ext cx="1512888" cy="522288"/>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altLang="zh-CN" dirty="0">
                  <a:latin typeface="Tahoma" pitchFamily="34" charset="0"/>
                </a:rPr>
                <a:t>Transformation</a:t>
              </a:r>
            </a:p>
          </p:txBody>
        </p:sp>
        <p:sp>
          <p:nvSpPr>
            <p:cNvPr id="11" name="Rectangle 12"/>
            <p:cNvSpPr>
              <a:spLocks noChangeArrowheads="1"/>
            </p:cNvSpPr>
            <p:nvPr/>
          </p:nvSpPr>
          <p:spPr bwMode="auto">
            <a:xfrm>
              <a:off x="7868331" y="4294414"/>
              <a:ext cx="1512887" cy="392113"/>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r"/>
              <a:r>
                <a:rPr lang="en-US" altLang="zh-CN">
                  <a:latin typeface="Tahoma" pitchFamily="34" charset="0"/>
                </a:rPr>
                <a:t> Implantation</a:t>
              </a:r>
            </a:p>
          </p:txBody>
        </p:sp>
        <p:sp>
          <p:nvSpPr>
            <p:cNvPr id="12" name="Rectangle 13"/>
            <p:cNvSpPr>
              <a:spLocks noChangeArrowheads="1"/>
            </p:cNvSpPr>
            <p:nvPr/>
          </p:nvSpPr>
          <p:spPr bwMode="auto">
            <a:xfrm>
              <a:off x="3384020" y="4234090"/>
              <a:ext cx="1512887" cy="392112"/>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altLang="zh-CN">
                  <a:latin typeface="Tahoma" pitchFamily="34" charset="0"/>
                </a:rPr>
                <a:t>Recovery</a:t>
              </a:r>
            </a:p>
          </p:txBody>
        </p:sp>
        <p:sp>
          <p:nvSpPr>
            <p:cNvPr id="13" name="TextBox 15"/>
            <p:cNvSpPr txBox="1">
              <a:spLocks noChangeArrowheads="1"/>
            </p:cNvSpPr>
            <p:nvPr/>
          </p:nvSpPr>
          <p:spPr bwMode="auto">
            <a:xfrm>
              <a:off x="3210606" y="1503589"/>
              <a:ext cx="2071687" cy="369888"/>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eaLnBrk="0" hangingPunct="0"/>
              <a:r>
                <a:rPr lang="en-US" altLang="zh-CN" dirty="0">
                  <a:latin typeface="Arial" charset="0"/>
                </a:rPr>
                <a:t>Old-Architecture</a:t>
              </a:r>
              <a:endParaRPr lang="zh-CN" altLang="en-US" dirty="0">
                <a:latin typeface="Arial" charset="0"/>
              </a:endParaRPr>
            </a:p>
          </p:txBody>
        </p:sp>
        <p:sp>
          <p:nvSpPr>
            <p:cNvPr id="14" name="TextBox 16"/>
            <p:cNvSpPr txBox="1">
              <a:spLocks noChangeArrowheads="1"/>
            </p:cNvSpPr>
            <p:nvPr/>
          </p:nvSpPr>
          <p:spPr bwMode="auto">
            <a:xfrm>
              <a:off x="7496856" y="1503589"/>
              <a:ext cx="2071687" cy="369888"/>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eaLnBrk="0" hangingPunct="0"/>
              <a:r>
                <a:rPr lang="en-US" altLang="zh-CN">
                  <a:latin typeface="Arial" charset="0"/>
                </a:rPr>
                <a:t>New-Architecture</a:t>
              </a:r>
              <a:endParaRPr lang="zh-CN" altLang="en-US">
                <a:latin typeface="Arial" charset="0"/>
              </a:endParaRPr>
            </a:p>
          </p:txBody>
        </p:sp>
        <p:sp>
          <p:nvSpPr>
            <p:cNvPr id="15" name="TextBox 17"/>
            <p:cNvSpPr txBox="1">
              <a:spLocks noChangeArrowheads="1"/>
            </p:cNvSpPr>
            <p:nvPr/>
          </p:nvSpPr>
          <p:spPr bwMode="auto">
            <a:xfrm>
              <a:off x="5353731" y="6147027"/>
              <a:ext cx="2071687" cy="369887"/>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eaLnBrk="0" hangingPunct="0"/>
              <a:r>
                <a:rPr lang="en-US" altLang="zh-CN">
                  <a:latin typeface="Arial" charset="0"/>
                </a:rPr>
                <a:t>Legacy System</a:t>
              </a:r>
              <a:endParaRPr lang="zh-CN" altLang="en-US">
                <a:latin typeface="Arial" charset="0"/>
              </a:endParaRPr>
            </a:p>
          </p:txBody>
        </p:sp>
      </p:grpSp>
    </p:spTree>
    <p:extLst>
      <p:ext uri="{BB962C8B-B14F-4D97-AF65-F5344CB8AC3E}">
        <p14:creationId xmlns:p14="http://schemas.microsoft.com/office/powerpoint/2010/main" val="26330259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1"/>
          <p:cNvSpPr txBox="1">
            <a:spLocks/>
          </p:cNvSpPr>
          <p:nvPr/>
        </p:nvSpPr>
        <p:spPr>
          <a:xfrm>
            <a:off x="2054075" y="526136"/>
            <a:ext cx="8815305" cy="701032"/>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tx1"/>
                </a:solidFill>
              </a:rPr>
              <a:t>A Set of Loosely coupled subsystems</a:t>
            </a:r>
            <a:br>
              <a:rPr lang="en-US" sz="3200" dirty="0">
                <a:solidFill>
                  <a:schemeClr val="bg2"/>
                </a:solidFill>
              </a:rPr>
            </a:br>
            <a:r>
              <a:rPr lang="en-US" sz="2800" b="1" dirty="0">
                <a:solidFill>
                  <a:srgbClr val="C00000"/>
                </a:solidFill>
              </a:rPr>
              <a:t>The Result of Re-architecting</a:t>
            </a:r>
          </a:p>
        </p:txBody>
      </p:sp>
      <p:sp>
        <p:nvSpPr>
          <p:cNvPr id="6" name="AutoShape 6"/>
          <p:cNvSpPr>
            <a:spLocks noChangeAspect="1" noChangeArrowheads="1" noTextEdit="1"/>
          </p:cNvSpPr>
          <p:nvPr/>
        </p:nvSpPr>
        <p:spPr bwMode="auto">
          <a:xfrm>
            <a:off x="2104669" y="1769266"/>
            <a:ext cx="8021859" cy="4886116"/>
          </a:xfrm>
          <a:prstGeom prst="rect">
            <a:avLst/>
          </a:prstGeom>
          <a:solidFill>
            <a:srgbClr val="FFFF00"/>
          </a:solidFill>
          <a:ln w="9525">
            <a:noFill/>
            <a:miter lim="800000"/>
            <a:headEnd/>
            <a:tailEnd/>
          </a:ln>
        </p:spPr>
        <p:txBody>
          <a:bodyPr/>
          <a:lstStyle/>
          <a:p>
            <a:endParaRPr lang="zh-CN" altLang="en-US"/>
          </a:p>
        </p:txBody>
      </p:sp>
      <p:grpSp>
        <p:nvGrpSpPr>
          <p:cNvPr id="7" name="Group 7"/>
          <p:cNvGrpSpPr>
            <a:grpSpLocks/>
          </p:cNvGrpSpPr>
          <p:nvPr/>
        </p:nvGrpSpPr>
        <p:grpSpPr bwMode="auto">
          <a:xfrm>
            <a:off x="2181534" y="1440544"/>
            <a:ext cx="8021859" cy="4887685"/>
            <a:chOff x="751" y="1298"/>
            <a:chExt cx="4355" cy="2843"/>
          </a:xfrm>
          <a:solidFill>
            <a:srgbClr val="00B050"/>
          </a:solidFill>
          <a:scene3d>
            <a:camera prst="perspectiveFront" fov="2700000">
              <a:rot lat="19086000" lon="19067999" rev="3108000"/>
            </a:camera>
            <a:lightRig rig="threePt" dir="t">
              <a:rot lat="0" lon="0" rev="0"/>
            </a:lightRig>
          </a:scene3d>
        </p:grpSpPr>
        <p:sp>
          <p:nvSpPr>
            <p:cNvPr id="8" name="Rectangle 8"/>
            <p:cNvSpPr>
              <a:spLocks noChangeArrowheads="1"/>
            </p:cNvSpPr>
            <p:nvPr/>
          </p:nvSpPr>
          <p:spPr bwMode="auto">
            <a:xfrm>
              <a:off x="751" y="1298"/>
              <a:ext cx="4355" cy="2843"/>
            </a:xfrm>
            <a:prstGeom prst="rect">
              <a:avLst/>
            </a:prstGeom>
            <a:grpFill/>
            <a:ln w="34925">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a:lstStyle/>
            <a:p>
              <a:pPr eaLnBrk="0" hangingPunct="0"/>
              <a:endParaRPr lang="zh-CN" altLang="en-US">
                <a:latin typeface="Arial" charset="0"/>
              </a:endParaRPr>
            </a:p>
          </p:txBody>
        </p:sp>
        <p:sp>
          <p:nvSpPr>
            <p:cNvPr id="9" name="Rectangle 9"/>
            <p:cNvSpPr>
              <a:spLocks noChangeArrowheads="1"/>
            </p:cNvSpPr>
            <p:nvPr/>
          </p:nvSpPr>
          <p:spPr bwMode="auto">
            <a:xfrm>
              <a:off x="778" y="1321"/>
              <a:ext cx="4300" cy="2797"/>
            </a:xfrm>
            <a:prstGeom prst="rect">
              <a:avLst/>
            </a:prstGeom>
            <a:grpFill/>
            <a:ln w="34925">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a:lstStyle/>
            <a:p>
              <a:pPr eaLnBrk="0" hangingPunct="0"/>
              <a:endParaRPr lang="zh-CN" altLang="en-US">
                <a:latin typeface="Arial" charset="0"/>
              </a:endParaRPr>
            </a:p>
          </p:txBody>
        </p:sp>
      </p:grpSp>
      <p:grpSp>
        <p:nvGrpSpPr>
          <p:cNvPr id="10" name="组合 9"/>
          <p:cNvGrpSpPr/>
          <p:nvPr/>
        </p:nvGrpSpPr>
        <p:grpSpPr>
          <a:xfrm>
            <a:off x="2431538" y="2046209"/>
            <a:ext cx="7641419" cy="4159632"/>
            <a:chOff x="2970387" y="2046209"/>
            <a:chExt cx="7641419" cy="4159632"/>
          </a:xfrm>
        </p:grpSpPr>
        <p:sp>
          <p:nvSpPr>
            <p:cNvPr id="11" name="Freeform 10"/>
            <p:cNvSpPr>
              <a:spLocks/>
            </p:cNvSpPr>
            <p:nvPr/>
          </p:nvSpPr>
          <p:spPr bwMode="auto">
            <a:xfrm>
              <a:off x="6378823" y="2046209"/>
              <a:ext cx="1068339" cy="957139"/>
            </a:xfrm>
            <a:custGeom>
              <a:avLst/>
              <a:gdLst>
                <a:gd name="T0" fmla="*/ 195 w 580"/>
                <a:gd name="T1" fmla="*/ 0 h 557"/>
                <a:gd name="T2" fmla="*/ 154 w 580"/>
                <a:gd name="T3" fmla="*/ 2 h 557"/>
                <a:gd name="T4" fmla="*/ 120 w 580"/>
                <a:gd name="T5" fmla="*/ 10 h 557"/>
                <a:gd name="T6" fmla="*/ 84 w 580"/>
                <a:gd name="T7" fmla="*/ 22 h 557"/>
                <a:gd name="T8" fmla="*/ 60 w 580"/>
                <a:gd name="T9" fmla="*/ 33 h 557"/>
                <a:gd name="T10" fmla="*/ 36 w 580"/>
                <a:gd name="T11" fmla="*/ 51 h 557"/>
                <a:gd name="T12" fmla="*/ 15 w 580"/>
                <a:gd name="T13" fmla="*/ 72 h 557"/>
                <a:gd name="T14" fmla="*/ 7 w 580"/>
                <a:gd name="T15" fmla="*/ 92 h 557"/>
                <a:gd name="T16" fmla="*/ 0 w 580"/>
                <a:gd name="T17" fmla="*/ 116 h 557"/>
                <a:gd name="T18" fmla="*/ 0 w 580"/>
                <a:gd name="T19" fmla="*/ 688 h 557"/>
                <a:gd name="T20" fmla="*/ 7 w 580"/>
                <a:gd name="T21" fmla="*/ 713 h 557"/>
                <a:gd name="T22" fmla="*/ 15 w 580"/>
                <a:gd name="T23" fmla="*/ 732 h 557"/>
                <a:gd name="T24" fmla="*/ 36 w 580"/>
                <a:gd name="T25" fmla="*/ 749 h 557"/>
                <a:gd name="T26" fmla="*/ 60 w 580"/>
                <a:gd name="T27" fmla="*/ 769 h 557"/>
                <a:gd name="T28" fmla="*/ 84 w 580"/>
                <a:gd name="T29" fmla="*/ 784 h 557"/>
                <a:gd name="T30" fmla="*/ 120 w 580"/>
                <a:gd name="T31" fmla="*/ 792 h 557"/>
                <a:gd name="T32" fmla="*/ 154 w 580"/>
                <a:gd name="T33" fmla="*/ 798 h 557"/>
                <a:gd name="T34" fmla="*/ 195 w 580"/>
                <a:gd name="T35" fmla="*/ 802 h 557"/>
                <a:gd name="T36" fmla="*/ 957 w 580"/>
                <a:gd name="T37" fmla="*/ 802 h 557"/>
                <a:gd name="T38" fmla="*/ 993 w 580"/>
                <a:gd name="T39" fmla="*/ 798 h 557"/>
                <a:gd name="T40" fmla="*/ 1030 w 580"/>
                <a:gd name="T41" fmla="*/ 792 h 557"/>
                <a:gd name="T42" fmla="*/ 1064 w 580"/>
                <a:gd name="T43" fmla="*/ 784 h 557"/>
                <a:gd name="T44" fmla="*/ 1094 w 580"/>
                <a:gd name="T45" fmla="*/ 769 h 557"/>
                <a:gd name="T46" fmla="*/ 1113 w 580"/>
                <a:gd name="T47" fmla="*/ 749 h 557"/>
                <a:gd name="T48" fmla="*/ 1133 w 580"/>
                <a:gd name="T49" fmla="*/ 732 h 557"/>
                <a:gd name="T50" fmla="*/ 1141 w 580"/>
                <a:gd name="T51" fmla="*/ 713 h 557"/>
                <a:gd name="T52" fmla="*/ 1148 w 580"/>
                <a:gd name="T53" fmla="*/ 688 h 557"/>
                <a:gd name="T54" fmla="*/ 1148 w 580"/>
                <a:gd name="T55" fmla="*/ 116 h 557"/>
                <a:gd name="T56" fmla="*/ 1141 w 580"/>
                <a:gd name="T57" fmla="*/ 92 h 557"/>
                <a:gd name="T58" fmla="*/ 1133 w 580"/>
                <a:gd name="T59" fmla="*/ 72 h 557"/>
                <a:gd name="T60" fmla="*/ 1113 w 580"/>
                <a:gd name="T61" fmla="*/ 51 h 557"/>
                <a:gd name="T62" fmla="*/ 1094 w 580"/>
                <a:gd name="T63" fmla="*/ 33 h 557"/>
                <a:gd name="T64" fmla="*/ 1064 w 580"/>
                <a:gd name="T65" fmla="*/ 22 h 557"/>
                <a:gd name="T66" fmla="*/ 1030 w 580"/>
                <a:gd name="T67" fmla="*/ 10 h 557"/>
                <a:gd name="T68" fmla="*/ 993 w 580"/>
                <a:gd name="T69" fmla="*/ 2 h 557"/>
                <a:gd name="T70" fmla="*/ 957 w 580"/>
                <a:gd name="T71" fmla="*/ 0 h 557"/>
                <a:gd name="T72" fmla="*/ 195 w 580"/>
                <a:gd name="T73" fmla="*/ 0 h 5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80"/>
                <a:gd name="T112" fmla="*/ 0 h 557"/>
                <a:gd name="T113" fmla="*/ 580 w 580"/>
                <a:gd name="T114" fmla="*/ 557 h 5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80" h="557">
                  <a:moveTo>
                    <a:pt x="98" y="0"/>
                  </a:moveTo>
                  <a:lnTo>
                    <a:pt x="78" y="2"/>
                  </a:lnTo>
                  <a:lnTo>
                    <a:pt x="61" y="6"/>
                  </a:lnTo>
                  <a:lnTo>
                    <a:pt x="43" y="15"/>
                  </a:lnTo>
                  <a:lnTo>
                    <a:pt x="30" y="23"/>
                  </a:lnTo>
                  <a:lnTo>
                    <a:pt x="18" y="36"/>
                  </a:lnTo>
                  <a:lnTo>
                    <a:pt x="8" y="50"/>
                  </a:lnTo>
                  <a:lnTo>
                    <a:pt x="3" y="64"/>
                  </a:lnTo>
                  <a:lnTo>
                    <a:pt x="0" y="81"/>
                  </a:lnTo>
                  <a:lnTo>
                    <a:pt x="0" y="478"/>
                  </a:lnTo>
                  <a:lnTo>
                    <a:pt x="3" y="495"/>
                  </a:lnTo>
                  <a:lnTo>
                    <a:pt x="8" y="509"/>
                  </a:lnTo>
                  <a:lnTo>
                    <a:pt x="18" y="521"/>
                  </a:lnTo>
                  <a:lnTo>
                    <a:pt x="30" y="534"/>
                  </a:lnTo>
                  <a:lnTo>
                    <a:pt x="43" y="545"/>
                  </a:lnTo>
                  <a:lnTo>
                    <a:pt x="61" y="551"/>
                  </a:lnTo>
                  <a:lnTo>
                    <a:pt x="78" y="555"/>
                  </a:lnTo>
                  <a:lnTo>
                    <a:pt x="98" y="557"/>
                  </a:lnTo>
                  <a:lnTo>
                    <a:pt x="483" y="557"/>
                  </a:lnTo>
                  <a:lnTo>
                    <a:pt x="502" y="555"/>
                  </a:lnTo>
                  <a:lnTo>
                    <a:pt x="520" y="551"/>
                  </a:lnTo>
                  <a:lnTo>
                    <a:pt x="537" y="545"/>
                  </a:lnTo>
                  <a:lnTo>
                    <a:pt x="552" y="534"/>
                  </a:lnTo>
                  <a:lnTo>
                    <a:pt x="562" y="521"/>
                  </a:lnTo>
                  <a:lnTo>
                    <a:pt x="572" y="509"/>
                  </a:lnTo>
                  <a:lnTo>
                    <a:pt x="577" y="495"/>
                  </a:lnTo>
                  <a:lnTo>
                    <a:pt x="580" y="478"/>
                  </a:lnTo>
                  <a:lnTo>
                    <a:pt x="580" y="81"/>
                  </a:lnTo>
                  <a:lnTo>
                    <a:pt x="577" y="64"/>
                  </a:lnTo>
                  <a:lnTo>
                    <a:pt x="572" y="50"/>
                  </a:lnTo>
                  <a:lnTo>
                    <a:pt x="562" y="36"/>
                  </a:lnTo>
                  <a:lnTo>
                    <a:pt x="552" y="23"/>
                  </a:lnTo>
                  <a:lnTo>
                    <a:pt x="537" y="15"/>
                  </a:lnTo>
                  <a:lnTo>
                    <a:pt x="520" y="6"/>
                  </a:lnTo>
                  <a:lnTo>
                    <a:pt x="502" y="2"/>
                  </a:lnTo>
                  <a:lnTo>
                    <a:pt x="483" y="0"/>
                  </a:lnTo>
                  <a:lnTo>
                    <a:pt x="98" y="0"/>
                  </a:lnTo>
                  <a:close/>
                </a:path>
              </a:pathLst>
            </a:custGeom>
            <a:solidFill>
              <a:srgbClr val="CCCCCC"/>
            </a:solidFill>
            <a:ln w="12700">
              <a:solidFill>
                <a:srgbClr val="008000"/>
              </a:solidFill>
              <a:round/>
              <a:headEnd/>
              <a:tailEnd/>
            </a:ln>
          </p:spPr>
          <p:txBody>
            <a:bodyPr/>
            <a:lstStyle/>
            <a:p>
              <a:pPr eaLnBrk="0" hangingPunct="0"/>
              <a:endParaRPr lang="zh-CN" altLang="en-US">
                <a:latin typeface="Arial" charset="0"/>
              </a:endParaRPr>
            </a:p>
          </p:txBody>
        </p:sp>
        <p:sp>
          <p:nvSpPr>
            <p:cNvPr id="12" name="Line 11"/>
            <p:cNvSpPr>
              <a:spLocks noChangeShapeType="1"/>
            </p:cNvSpPr>
            <p:nvPr/>
          </p:nvSpPr>
          <p:spPr bwMode="auto">
            <a:xfrm>
              <a:off x="6254597" y="2750726"/>
              <a:ext cx="1330765" cy="9414"/>
            </a:xfrm>
            <a:prstGeom prst="line">
              <a:avLst/>
            </a:prstGeom>
            <a:noFill/>
            <a:ln w="15875">
              <a:solidFill>
                <a:schemeClr val="tx1"/>
              </a:solidFill>
              <a:round/>
              <a:headEnd/>
              <a:tailEnd/>
            </a:ln>
          </p:spPr>
          <p:txBody>
            <a:bodyPr/>
            <a:lstStyle/>
            <a:p>
              <a:endParaRPr lang="zh-CN" altLang="en-US"/>
            </a:p>
          </p:txBody>
        </p:sp>
        <p:sp>
          <p:nvSpPr>
            <p:cNvPr id="13" name="Rectangle 12"/>
            <p:cNvSpPr>
              <a:spLocks noChangeArrowheads="1"/>
            </p:cNvSpPr>
            <p:nvPr/>
          </p:nvSpPr>
          <p:spPr bwMode="auto">
            <a:xfrm>
              <a:off x="6439383" y="4253905"/>
              <a:ext cx="959642" cy="257329"/>
            </a:xfrm>
            <a:prstGeom prst="rect">
              <a:avLst/>
            </a:prstGeom>
            <a:solidFill>
              <a:srgbClr val="FFFFFF"/>
            </a:solidFill>
            <a:ln w="12700">
              <a:solidFill>
                <a:srgbClr val="008000"/>
              </a:solidFill>
              <a:miter lim="800000"/>
              <a:headEnd/>
              <a:tailEnd/>
            </a:ln>
          </p:spPr>
          <p:txBody>
            <a:bodyPr/>
            <a:lstStyle/>
            <a:p>
              <a:pPr eaLnBrk="0" hangingPunct="0"/>
              <a:endParaRPr lang="zh-CN" altLang="en-US">
                <a:latin typeface="Arial" charset="0"/>
              </a:endParaRPr>
            </a:p>
          </p:txBody>
        </p:sp>
        <p:sp>
          <p:nvSpPr>
            <p:cNvPr id="14" name="Rectangle 13"/>
            <p:cNvSpPr>
              <a:spLocks noChangeArrowheads="1"/>
            </p:cNvSpPr>
            <p:nvPr/>
          </p:nvSpPr>
          <p:spPr bwMode="auto">
            <a:xfrm>
              <a:off x="6662989" y="4308823"/>
              <a:ext cx="697215" cy="210257"/>
            </a:xfrm>
            <a:prstGeom prst="rect">
              <a:avLst/>
            </a:prstGeom>
            <a:noFill/>
            <a:ln w="9525">
              <a:noFill/>
              <a:miter lim="800000"/>
              <a:headEnd/>
              <a:tailEnd/>
            </a:ln>
          </p:spPr>
          <p:txBody>
            <a:bodyPr/>
            <a:lstStyle/>
            <a:p>
              <a:pPr eaLnBrk="0" hangingPunct="0"/>
              <a:endParaRPr lang="zh-CN" altLang="en-US">
                <a:latin typeface="Arial" charset="0"/>
              </a:endParaRPr>
            </a:p>
          </p:txBody>
        </p:sp>
        <p:sp>
          <p:nvSpPr>
            <p:cNvPr id="15" name="Rectangle 14"/>
            <p:cNvSpPr>
              <a:spLocks noChangeArrowheads="1"/>
            </p:cNvSpPr>
            <p:nvPr/>
          </p:nvSpPr>
          <p:spPr bwMode="auto">
            <a:xfrm>
              <a:off x="6662989" y="4337066"/>
              <a:ext cx="431683" cy="166323"/>
            </a:xfrm>
            <a:prstGeom prst="rect">
              <a:avLst/>
            </a:prstGeom>
            <a:noFill/>
            <a:ln w="9525">
              <a:noFill/>
              <a:miter lim="800000"/>
              <a:headEnd/>
              <a:tailEnd/>
            </a:ln>
          </p:spPr>
          <p:txBody>
            <a:bodyPr wrap="none" lIns="0" tIns="0" rIns="0" bIns="0">
              <a:spAutoFit/>
            </a:bodyPr>
            <a:lstStyle/>
            <a:p>
              <a:r>
                <a:rPr lang="en-US" altLang="zh-CN" sz="1100" i="1">
                  <a:solidFill>
                    <a:srgbClr val="000000"/>
                  </a:solidFill>
                  <a:latin typeface="Times New Roman" pitchFamily="18" charset="0"/>
                </a:rPr>
                <a:t>Object2</a:t>
              </a:r>
              <a:endParaRPr lang="en-US" altLang="zh-CN">
                <a:latin typeface="Times New Roman" pitchFamily="18" charset="0"/>
              </a:endParaRPr>
            </a:p>
          </p:txBody>
        </p:sp>
        <p:sp>
          <p:nvSpPr>
            <p:cNvPr id="16" name="Rectangle 15"/>
            <p:cNvSpPr>
              <a:spLocks noChangeArrowheads="1"/>
            </p:cNvSpPr>
            <p:nvPr/>
          </p:nvSpPr>
          <p:spPr bwMode="auto">
            <a:xfrm>
              <a:off x="6662989" y="4462593"/>
              <a:ext cx="482926" cy="9414"/>
            </a:xfrm>
            <a:prstGeom prst="rect">
              <a:avLst/>
            </a:prstGeom>
            <a:solidFill>
              <a:srgbClr val="000000"/>
            </a:solidFill>
            <a:ln w="9525">
              <a:noFill/>
              <a:miter lim="800000"/>
              <a:headEnd/>
              <a:tailEnd/>
            </a:ln>
          </p:spPr>
          <p:txBody>
            <a:bodyPr/>
            <a:lstStyle/>
            <a:p>
              <a:pPr eaLnBrk="0" hangingPunct="0"/>
              <a:endParaRPr lang="zh-CN" altLang="en-US">
                <a:latin typeface="Arial" charset="0"/>
              </a:endParaRPr>
            </a:p>
          </p:txBody>
        </p:sp>
        <p:sp>
          <p:nvSpPr>
            <p:cNvPr id="17" name="Rectangle 16"/>
            <p:cNvSpPr>
              <a:spLocks noChangeArrowheads="1"/>
            </p:cNvSpPr>
            <p:nvPr/>
          </p:nvSpPr>
          <p:spPr bwMode="auto">
            <a:xfrm>
              <a:off x="6388140" y="3215174"/>
              <a:ext cx="1063680" cy="819060"/>
            </a:xfrm>
            <a:prstGeom prst="rect">
              <a:avLst/>
            </a:prstGeom>
            <a:solidFill>
              <a:srgbClr val="CCCCCC"/>
            </a:solidFill>
            <a:ln w="12700">
              <a:solidFill>
                <a:srgbClr val="008000"/>
              </a:solidFill>
              <a:miter lim="800000"/>
              <a:headEnd/>
              <a:tailEnd/>
            </a:ln>
          </p:spPr>
          <p:txBody>
            <a:bodyPr/>
            <a:lstStyle/>
            <a:p>
              <a:pPr eaLnBrk="0" hangingPunct="0"/>
              <a:endParaRPr lang="zh-CN" altLang="en-US">
                <a:latin typeface="Arial" charset="0"/>
              </a:endParaRPr>
            </a:p>
          </p:txBody>
        </p:sp>
        <p:sp>
          <p:nvSpPr>
            <p:cNvPr id="18" name="Oval 17"/>
            <p:cNvSpPr>
              <a:spLocks noChangeArrowheads="1"/>
            </p:cNvSpPr>
            <p:nvPr/>
          </p:nvSpPr>
          <p:spPr bwMode="auto">
            <a:xfrm>
              <a:off x="6388140" y="3119460"/>
              <a:ext cx="1063680" cy="236931"/>
            </a:xfrm>
            <a:prstGeom prst="ellipse">
              <a:avLst/>
            </a:prstGeom>
            <a:solidFill>
              <a:srgbClr val="FFFFFF"/>
            </a:solidFill>
            <a:ln w="12700">
              <a:solidFill>
                <a:srgbClr val="008000"/>
              </a:solidFill>
              <a:round/>
              <a:headEnd/>
              <a:tailEnd/>
            </a:ln>
          </p:spPr>
          <p:txBody>
            <a:bodyPr/>
            <a:lstStyle/>
            <a:p>
              <a:pPr eaLnBrk="0" hangingPunct="0"/>
              <a:endParaRPr lang="zh-CN" altLang="en-US">
                <a:latin typeface="Arial" charset="0"/>
              </a:endParaRPr>
            </a:p>
          </p:txBody>
        </p:sp>
        <p:grpSp>
          <p:nvGrpSpPr>
            <p:cNvPr id="19" name="Group 18"/>
            <p:cNvGrpSpPr>
              <a:grpSpLocks/>
            </p:cNvGrpSpPr>
            <p:nvPr/>
          </p:nvGrpSpPr>
          <p:grpSpPr bwMode="auto">
            <a:xfrm>
              <a:off x="6389693" y="3969901"/>
              <a:ext cx="529511" cy="191428"/>
              <a:chOff x="2743" y="2769"/>
              <a:chExt cx="288" cy="112"/>
            </a:xfrm>
          </p:grpSpPr>
          <p:sp>
            <p:nvSpPr>
              <p:cNvPr id="117" name="Freeform 19"/>
              <p:cNvSpPr>
                <a:spLocks/>
              </p:cNvSpPr>
              <p:nvPr/>
            </p:nvSpPr>
            <p:spPr bwMode="auto">
              <a:xfrm>
                <a:off x="2743" y="2769"/>
                <a:ext cx="288" cy="112"/>
              </a:xfrm>
              <a:custGeom>
                <a:avLst/>
                <a:gdLst>
                  <a:gd name="T0" fmla="*/ 288 w 288"/>
                  <a:gd name="T1" fmla="*/ 112 h 112"/>
                  <a:gd name="T2" fmla="*/ 230 w 288"/>
                  <a:gd name="T3" fmla="*/ 110 h 112"/>
                  <a:gd name="T4" fmla="*/ 174 w 288"/>
                  <a:gd name="T5" fmla="*/ 104 h 112"/>
                  <a:gd name="T6" fmla="*/ 128 w 288"/>
                  <a:gd name="T7" fmla="*/ 93 h 112"/>
                  <a:gd name="T8" fmla="*/ 85 w 288"/>
                  <a:gd name="T9" fmla="*/ 80 h 112"/>
                  <a:gd name="T10" fmla="*/ 50 w 288"/>
                  <a:gd name="T11" fmla="*/ 64 h 112"/>
                  <a:gd name="T12" fmla="*/ 23 w 288"/>
                  <a:gd name="T13" fmla="*/ 45 h 112"/>
                  <a:gd name="T14" fmla="*/ 13 w 288"/>
                  <a:gd name="T15" fmla="*/ 34 h 112"/>
                  <a:gd name="T16" fmla="*/ 4 w 288"/>
                  <a:gd name="T17" fmla="*/ 24 h 112"/>
                  <a:gd name="T18" fmla="*/ 3 w 288"/>
                  <a:gd name="T19" fmla="*/ 13 h 112"/>
                  <a:gd name="T20" fmla="*/ 0 w 288"/>
                  <a:gd name="T21" fmla="*/ 0 h 112"/>
                  <a:gd name="T22" fmla="*/ 288 w 288"/>
                  <a:gd name="T23" fmla="*/ 0 h 112"/>
                  <a:gd name="T24" fmla="*/ 288 w 288"/>
                  <a:gd name="T25" fmla="*/ 112 h 1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8"/>
                  <a:gd name="T40" fmla="*/ 0 h 112"/>
                  <a:gd name="T41" fmla="*/ 288 w 288"/>
                  <a:gd name="T42" fmla="*/ 112 h 1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8" h="112">
                    <a:moveTo>
                      <a:pt x="288" y="112"/>
                    </a:moveTo>
                    <a:lnTo>
                      <a:pt x="230" y="110"/>
                    </a:lnTo>
                    <a:lnTo>
                      <a:pt x="174" y="104"/>
                    </a:lnTo>
                    <a:lnTo>
                      <a:pt x="128" y="93"/>
                    </a:lnTo>
                    <a:lnTo>
                      <a:pt x="85" y="80"/>
                    </a:lnTo>
                    <a:lnTo>
                      <a:pt x="50" y="64"/>
                    </a:lnTo>
                    <a:lnTo>
                      <a:pt x="23" y="45"/>
                    </a:lnTo>
                    <a:lnTo>
                      <a:pt x="13" y="34"/>
                    </a:lnTo>
                    <a:lnTo>
                      <a:pt x="4" y="24"/>
                    </a:lnTo>
                    <a:lnTo>
                      <a:pt x="3" y="13"/>
                    </a:lnTo>
                    <a:lnTo>
                      <a:pt x="0" y="0"/>
                    </a:lnTo>
                    <a:lnTo>
                      <a:pt x="288" y="0"/>
                    </a:lnTo>
                    <a:lnTo>
                      <a:pt x="288" y="112"/>
                    </a:lnTo>
                    <a:close/>
                  </a:path>
                </a:pathLst>
              </a:custGeom>
              <a:solidFill>
                <a:srgbClr val="CCCCCC"/>
              </a:solidFill>
              <a:ln w="9525">
                <a:noFill/>
                <a:round/>
                <a:headEnd/>
                <a:tailEnd/>
              </a:ln>
            </p:spPr>
            <p:txBody>
              <a:bodyPr/>
              <a:lstStyle/>
              <a:p>
                <a:pPr eaLnBrk="0" hangingPunct="0"/>
                <a:endParaRPr lang="zh-CN" altLang="en-US">
                  <a:latin typeface="Arial" charset="0"/>
                </a:endParaRPr>
              </a:p>
            </p:txBody>
          </p:sp>
          <p:sp>
            <p:nvSpPr>
              <p:cNvPr id="118" name="Freeform 20"/>
              <p:cNvSpPr>
                <a:spLocks/>
              </p:cNvSpPr>
              <p:nvPr/>
            </p:nvSpPr>
            <p:spPr bwMode="auto">
              <a:xfrm>
                <a:off x="2743" y="2769"/>
                <a:ext cx="288" cy="112"/>
              </a:xfrm>
              <a:custGeom>
                <a:avLst/>
                <a:gdLst>
                  <a:gd name="T0" fmla="*/ 288 w 288"/>
                  <a:gd name="T1" fmla="*/ 112 h 112"/>
                  <a:gd name="T2" fmla="*/ 230 w 288"/>
                  <a:gd name="T3" fmla="*/ 110 h 112"/>
                  <a:gd name="T4" fmla="*/ 174 w 288"/>
                  <a:gd name="T5" fmla="*/ 104 h 112"/>
                  <a:gd name="T6" fmla="*/ 128 w 288"/>
                  <a:gd name="T7" fmla="*/ 93 h 112"/>
                  <a:gd name="T8" fmla="*/ 85 w 288"/>
                  <a:gd name="T9" fmla="*/ 80 h 112"/>
                  <a:gd name="T10" fmla="*/ 50 w 288"/>
                  <a:gd name="T11" fmla="*/ 64 h 112"/>
                  <a:gd name="T12" fmla="*/ 23 w 288"/>
                  <a:gd name="T13" fmla="*/ 45 h 112"/>
                  <a:gd name="T14" fmla="*/ 13 w 288"/>
                  <a:gd name="T15" fmla="*/ 34 h 112"/>
                  <a:gd name="T16" fmla="*/ 4 w 288"/>
                  <a:gd name="T17" fmla="*/ 24 h 112"/>
                  <a:gd name="T18" fmla="*/ 3 w 288"/>
                  <a:gd name="T19" fmla="*/ 13 h 112"/>
                  <a:gd name="T20" fmla="*/ 0 w 288"/>
                  <a:gd name="T21" fmla="*/ 0 h 1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8"/>
                  <a:gd name="T34" fmla="*/ 0 h 112"/>
                  <a:gd name="T35" fmla="*/ 288 w 288"/>
                  <a:gd name="T36" fmla="*/ 112 h 1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8" h="112">
                    <a:moveTo>
                      <a:pt x="288" y="112"/>
                    </a:moveTo>
                    <a:lnTo>
                      <a:pt x="230" y="110"/>
                    </a:lnTo>
                    <a:lnTo>
                      <a:pt x="174" y="104"/>
                    </a:lnTo>
                    <a:lnTo>
                      <a:pt x="128" y="93"/>
                    </a:lnTo>
                    <a:lnTo>
                      <a:pt x="85" y="80"/>
                    </a:lnTo>
                    <a:lnTo>
                      <a:pt x="50" y="64"/>
                    </a:lnTo>
                    <a:lnTo>
                      <a:pt x="23" y="45"/>
                    </a:lnTo>
                    <a:lnTo>
                      <a:pt x="13" y="34"/>
                    </a:lnTo>
                    <a:lnTo>
                      <a:pt x="4" y="24"/>
                    </a:lnTo>
                    <a:lnTo>
                      <a:pt x="3" y="13"/>
                    </a:lnTo>
                    <a:lnTo>
                      <a:pt x="0" y="0"/>
                    </a:lnTo>
                  </a:path>
                </a:pathLst>
              </a:custGeom>
              <a:noFill/>
              <a:ln w="12700">
                <a:solidFill>
                  <a:srgbClr val="008000"/>
                </a:solidFill>
                <a:round/>
                <a:headEnd/>
                <a:tailEnd/>
              </a:ln>
            </p:spPr>
            <p:txBody>
              <a:bodyPr/>
              <a:lstStyle/>
              <a:p>
                <a:pPr eaLnBrk="0" hangingPunct="0"/>
                <a:endParaRPr lang="zh-CN" altLang="en-US">
                  <a:latin typeface="Arial" charset="0"/>
                </a:endParaRPr>
              </a:p>
            </p:txBody>
          </p:sp>
        </p:grpSp>
        <p:grpSp>
          <p:nvGrpSpPr>
            <p:cNvPr id="20" name="Group 21"/>
            <p:cNvGrpSpPr>
              <a:grpSpLocks/>
            </p:cNvGrpSpPr>
            <p:nvPr/>
          </p:nvGrpSpPr>
          <p:grpSpPr bwMode="auto">
            <a:xfrm>
              <a:off x="6919204" y="3969901"/>
              <a:ext cx="529511" cy="191428"/>
              <a:chOff x="3031" y="2769"/>
              <a:chExt cx="287" cy="112"/>
            </a:xfrm>
          </p:grpSpPr>
          <p:sp>
            <p:nvSpPr>
              <p:cNvPr id="115" name="Freeform 22"/>
              <p:cNvSpPr>
                <a:spLocks/>
              </p:cNvSpPr>
              <p:nvPr/>
            </p:nvSpPr>
            <p:spPr bwMode="auto">
              <a:xfrm>
                <a:off x="3031" y="2769"/>
                <a:ext cx="287" cy="112"/>
              </a:xfrm>
              <a:custGeom>
                <a:avLst/>
                <a:gdLst>
                  <a:gd name="T0" fmla="*/ 0 w 287"/>
                  <a:gd name="T1" fmla="*/ 112 h 112"/>
                  <a:gd name="T2" fmla="*/ 56 w 287"/>
                  <a:gd name="T3" fmla="*/ 110 h 112"/>
                  <a:gd name="T4" fmla="*/ 112 w 287"/>
                  <a:gd name="T5" fmla="*/ 104 h 112"/>
                  <a:gd name="T6" fmla="*/ 161 w 287"/>
                  <a:gd name="T7" fmla="*/ 93 h 112"/>
                  <a:gd name="T8" fmla="*/ 204 w 287"/>
                  <a:gd name="T9" fmla="*/ 80 h 112"/>
                  <a:gd name="T10" fmla="*/ 239 w 287"/>
                  <a:gd name="T11" fmla="*/ 64 h 112"/>
                  <a:gd name="T12" fmla="*/ 264 w 287"/>
                  <a:gd name="T13" fmla="*/ 45 h 112"/>
                  <a:gd name="T14" fmla="*/ 274 w 287"/>
                  <a:gd name="T15" fmla="*/ 34 h 112"/>
                  <a:gd name="T16" fmla="*/ 281 w 287"/>
                  <a:gd name="T17" fmla="*/ 24 h 112"/>
                  <a:gd name="T18" fmla="*/ 283 w 287"/>
                  <a:gd name="T19" fmla="*/ 13 h 112"/>
                  <a:gd name="T20" fmla="*/ 287 w 287"/>
                  <a:gd name="T21" fmla="*/ 0 h 112"/>
                  <a:gd name="T22" fmla="*/ 0 w 287"/>
                  <a:gd name="T23" fmla="*/ 0 h 112"/>
                  <a:gd name="T24" fmla="*/ 0 w 287"/>
                  <a:gd name="T25" fmla="*/ 112 h 1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
                  <a:gd name="T40" fmla="*/ 0 h 112"/>
                  <a:gd name="T41" fmla="*/ 287 w 287"/>
                  <a:gd name="T42" fmla="*/ 112 h 1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 h="112">
                    <a:moveTo>
                      <a:pt x="0" y="112"/>
                    </a:moveTo>
                    <a:lnTo>
                      <a:pt x="56" y="110"/>
                    </a:lnTo>
                    <a:lnTo>
                      <a:pt x="112" y="104"/>
                    </a:lnTo>
                    <a:lnTo>
                      <a:pt x="161" y="93"/>
                    </a:lnTo>
                    <a:lnTo>
                      <a:pt x="204" y="80"/>
                    </a:lnTo>
                    <a:lnTo>
                      <a:pt x="239" y="64"/>
                    </a:lnTo>
                    <a:lnTo>
                      <a:pt x="264" y="45"/>
                    </a:lnTo>
                    <a:lnTo>
                      <a:pt x="274" y="34"/>
                    </a:lnTo>
                    <a:lnTo>
                      <a:pt x="281" y="24"/>
                    </a:lnTo>
                    <a:lnTo>
                      <a:pt x="283" y="13"/>
                    </a:lnTo>
                    <a:lnTo>
                      <a:pt x="287" y="0"/>
                    </a:lnTo>
                    <a:lnTo>
                      <a:pt x="0" y="0"/>
                    </a:lnTo>
                    <a:lnTo>
                      <a:pt x="0" y="112"/>
                    </a:lnTo>
                    <a:close/>
                  </a:path>
                </a:pathLst>
              </a:custGeom>
              <a:solidFill>
                <a:srgbClr val="CCCCCC"/>
              </a:solidFill>
              <a:ln w="9525">
                <a:noFill/>
                <a:round/>
                <a:headEnd/>
                <a:tailEnd/>
              </a:ln>
            </p:spPr>
            <p:txBody>
              <a:bodyPr/>
              <a:lstStyle/>
              <a:p>
                <a:pPr eaLnBrk="0" hangingPunct="0"/>
                <a:endParaRPr lang="zh-CN" altLang="en-US">
                  <a:latin typeface="Arial" charset="0"/>
                </a:endParaRPr>
              </a:p>
            </p:txBody>
          </p:sp>
          <p:sp>
            <p:nvSpPr>
              <p:cNvPr id="116" name="Freeform 23"/>
              <p:cNvSpPr>
                <a:spLocks/>
              </p:cNvSpPr>
              <p:nvPr/>
            </p:nvSpPr>
            <p:spPr bwMode="auto">
              <a:xfrm>
                <a:off x="3031" y="2769"/>
                <a:ext cx="287" cy="112"/>
              </a:xfrm>
              <a:custGeom>
                <a:avLst/>
                <a:gdLst>
                  <a:gd name="T0" fmla="*/ 0 w 287"/>
                  <a:gd name="T1" fmla="*/ 112 h 112"/>
                  <a:gd name="T2" fmla="*/ 56 w 287"/>
                  <a:gd name="T3" fmla="*/ 110 h 112"/>
                  <a:gd name="T4" fmla="*/ 112 w 287"/>
                  <a:gd name="T5" fmla="*/ 104 h 112"/>
                  <a:gd name="T6" fmla="*/ 161 w 287"/>
                  <a:gd name="T7" fmla="*/ 93 h 112"/>
                  <a:gd name="T8" fmla="*/ 204 w 287"/>
                  <a:gd name="T9" fmla="*/ 80 h 112"/>
                  <a:gd name="T10" fmla="*/ 239 w 287"/>
                  <a:gd name="T11" fmla="*/ 64 h 112"/>
                  <a:gd name="T12" fmla="*/ 264 w 287"/>
                  <a:gd name="T13" fmla="*/ 45 h 112"/>
                  <a:gd name="T14" fmla="*/ 274 w 287"/>
                  <a:gd name="T15" fmla="*/ 34 h 112"/>
                  <a:gd name="T16" fmla="*/ 281 w 287"/>
                  <a:gd name="T17" fmla="*/ 24 h 112"/>
                  <a:gd name="T18" fmla="*/ 283 w 287"/>
                  <a:gd name="T19" fmla="*/ 13 h 112"/>
                  <a:gd name="T20" fmla="*/ 287 w 287"/>
                  <a:gd name="T21" fmla="*/ 0 h 1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7"/>
                  <a:gd name="T34" fmla="*/ 0 h 112"/>
                  <a:gd name="T35" fmla="*/ 287 w 287"/>
                  <a:gd name="T36" fmla="*/ 112 h 1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7" h="112">
                    <a:moveTo>
                      <a:pt x="0" y="112"/>
                    </a:moveTo>
                    <a:lnTo>
                      <a:pt x="56" y="110"/>
                    </a:lnTo>
                    <a:lnTo>
                      <a:pt x="112" y="104"/>
                    </a:lnTo>
                    <a:lnTo>
                      <a:pt x="161" y="93"/>
                    </a:lnTo>
                    <a:lnTo>
                      <a:pt x="204" y="80"/>
                    </a:lnTo>
                    <a:lnTo>
                      <a:pt x="239" y="64"/>
                    </a:lnTo>
                    <a:lnTo>
                      <a:pt x="264" y="45"/>
                    </a:lnTo>
                    <a:lnTo>
                      <a:pt x="274" y="34"/>
                    </a:lnTo>
                    <a:lnTo>
                      <a:pt x="281" y="24"/>
                    </a:lnTo>
                    <a:lnTo>
                      <a:pt x="283" y="13"/>
                    </a:lnTo>
                    <a:lnTo>
                      <a:pt x="287" y="0"/>
                    </a:lnTo>
                  </a:path>
                </a:pathLst>
              </a:custGeom>
              <a:noFill/>
              <a:ln w="12700">
                <a:solidFill>
                  <a:srgbClr val="008000"/>
                </a:solidFill>
                <a:round/>
                <a:headEnd/>
                <a:tailEnd/>
              </a:ln>
            </p:spPr>
            <p:txBody>
              <a:bodyPr/>
              <a:lstStyle/>
              <a:p>
                <a:pPr eaLnBrk="0" hangingPunct="0"/>
                <a:endParaRPr lang="zh-CN" altLang="en-US">
                  <a:latin typeface="Arial" charset="0"/>
                </a:endParaRPr>
              </a:p>
            </p:txBody>
          </p:sp>
        </p:grpSp>
        <p:sp>
          <p:nvSpPr>
            <p:cNvPr id="21" name="Freeform 24"/>
            <p:cNvSpPr>
              <a:spLocks/>
            </p:cNvSpPr>
            <p:nvPr/>
          </p:nvSpPr>
          <p:spPr bwMode="auto">
            <a:xfrm>
              <a:off x="6659883" y="3483486"/>
              <a:ext cx="551250" cy="502106"/>
            </a:xfrm>
            <a:custGeom>
              <a:avLst/>
              <a:gdLst>
                <a:gd name="T0" fmla="*/ 99 w 299"/>
                <a:gd name="T1" fmla="*/ 0 h 292"/>
                <a:gd name="T2" fmla="*/ 61 w 299"/>
                <a:gd name="T3" fmla="*/ 4 h 292"/>
                <a:gd name="T4" fmla="*/ 30 w 299"/>
                <a:gd name="T5" fmla="*/ 18 h 292"/>
                <a:gd name="T6" fmla="*/ 9 w 299"/>
                <a:gd name="T7" fmla="*/ 36 h 292"/>
                <a:gd name="T8" fmla="*/ 0 w 299"/>
                <a:gd name="T9" fmla="*/ 59 h 292"/>
                <a:gd name="T10" fmla="*/ 0 w 299"/>
                <a:gd name="T11" fmla="*/ 362 h 292"/>
                <a:gd name="T12" fmla="*/ 9 w 299"/>
                <a:gd name="T13" fmla="*/ 387 h 292"/>
                <a:gd name="T14" fmla="*/ 30 w 299"/>
                <a:gd name="T15" fmla="*/ 402 h 292"/>
                <a:gd name="T16" fmla="*/ 61 w 299"/>
                <a:gd name="T17" fmla="*/ 415 h 292"/>
                <a:gd name="T18" fmla="*/ 99 w 299"/>
                <a:gd name="T19" fmla="*/ 422 h 292"/>
                <a:gd name="T20" fmla="*/ 495 w 299"/>
                <a:gd name="T21" fmla="*/ 422 h 292"/>
                <a:gd name="T22" fmla="*/ 534 w 299"/>
                <a:gd name="T23" fmla="*/ 415 h 292"/>
                <a:gd name="T24" fmla="*/ 564 w 299"/>
                <a:gd name="T25" fmla="*/ 402 h 292"/>
                <a:gd name="T26" fmla="*/ 584 w 299"/>
                <a:gd name="T27" fmla="*/ 387 h 292"/>
                <a:gd name="T28" fmla="*/ 594 w 299"/>
                <a:gd name="T29" fmla="*/ 362 h 292"/>
                <a:gd name="T30" fmla="*/ 594 w 299"/>
                <a:gd name="T31" fmla="*/ 59 h 292"/>
                <a:gd name="T32" fmla="*/ 584 w 299"/>
                <a:gd name="T33" fmla="*/ 36 h 292"/>
                <a:gd name="T34" fmla="*/ 564 w 299"/>
                <a:gd name="T35" fmla="*/ 18 h 292"/>
                <a:gd name="T36" fmla="*/ 534 w 299"/>
                <a:gd name="T37" fmla="*/ 4 h 292"/>
                <a:gd name="T38" fmla="*/ 495 w 299"/>
                <a:gd name="T39" fmla="*/ 0 h 292"/>
                <a:gd name="T40" fmla="*/ 99 w 299"/>
                <a:gd name="T41" fmla="*/ 0 h 2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9"/>
                <a:gd name="T64" fmla="*/ 0 h 292"/>
                <a:gd name="T65" fmla="*/ 299 w 299"/>
                <a:gd name="T66" fmla="*/ 292 h 2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9" h="292">
                  <a:moveTo>
                    <a:pt x="50" y="0"/>
                  </a:moveTo>
                  <a:lnTo>
                    <a:pt x="30" y="4"/>
                  </a:lnTo>
                  <a:lnTo>
                    <a:pt x="15" y="13"/>
                  </a:lnTo>
                  <a:lnTo>
                    <a:pt x="5" y="25"/>
                  </a:lnTo>
                  <a:lnTo>
                    <a:pt x="0" y="41"/>
                  </a:lnTo>
                  <a:lnTo>
                    <a:pt x="0" y="251"/>
                  </a:lnTo>
                  <a:lnTo>
                    <a:pt x="5" y="268"/>
                  </a:lnTo>
                  <a:lnTo>
                    <a:pt x="15" y="279"/>
                  </a:lnTo>
                  <a:lnTo>
                    <a:pt x="30" y="288"/>
                  </a:lnTo>
                  <a:lnTo>
                    <a:pt x="50" y="292"/>
                  </a:lnTo>
                  <a:lnTo>
                    <a:pt x="249" y="292"/>
                  </a:lnTo>
                  <a:lnTo>
                    <a:pt x="269" y="288"/>
                  </a:lnTo>
                  <a:lnTo>
                    <a:pt x="284" y="279"/>
                  </a:lnTo>
                  <a:lnTo>
                    <a:pt x="294" y="268"/>
                  </a:lnTo>
                  <a:lnTo>
                    <a:pt x="299" y="251"/>
                  </a:lnTo>
                  <a:lnTo>
                    <a:pt x="299" y="41"/>
                  </a:lnTo>
                  <a:lnTo>
                    <a:pt x="294" y="25"/>
                  </a:lnTo>
                  <a:lnTo>
                    <a:pt x="284" y="13"/>
                  </a:lnTo>
                  <a:lnTo>
                    <a:pt x="269" y="4"/>
                  </a:lnTo>
                  <a:lnTo>
                    <a:pt x="249" y="0"/>
                  </a:lnTo>
                  <a:lnTo>
                    <a:pt x="50" y="0"/>
                  </a:lnTo>
                  <a:close/>
                </a:path>
              </a:pathLst>
            </a:custGeom>
            <a:solidFill>
              <a:srgbClr val="FFFFFF"/>
            </a:solidFill>
            <a:ln w="9525">
              <a:noFill/>
              <a:round/>
              <a:headEnd/>
              <a:tailEnd/>
            </a:ln>
          </p:spPr>
          <p:txBody>
            <a:bodyPr/>
            <a:lstStyle/>
            <a:p>
              <a:pPr eaLnBrk="0" hangingPunct="0"/>
              <a:endParaRPr lang="zh-CN" altLang="en-US">
                <a:latin typeface="Arial" charset="0"/>
              </a:endParaRPr>
            </a:p>
          </p:txBody>
        </p:sp>
        <p:sp>
          <p:nvSpPr>
            <p:cNvPr id="22" name="Rectangle 25"/>
            <p:cNvSpPr>
              <a:spLocks noChangeArrowheads="1"/>
            </p:cNvSpPr>
            <p:nvPr/>
          </p:nvSpPr>
          <p:spPr bwMode="auto">
            <a:xfrm>
              <a:off x="6822929" y="3572924"/>
              <a:ext cx="340067" cy="210257"/>
            </a:xfrm>
            <a:prstGeom prst="rect">
              <a:avLst/>
            </a:prstGeom>
            <a:noFill/>
            <a:ln w="9525">
              <a:noFill/>
              <a:miter lim="800000"/>
              <a:headEnd/>
              <a:tailEnd/>
            </a:ln>
          </p:spPr>
          <p:txBody>
            <a:bodyPr/>
            <a:lstStyle/>
            <a:p>
              <a:pPr eaLnBrk="0" hangingPunct="0"/>
              <a:endParaRPr lang="zh-CN" altLang="en-US">
                <a:latin typeface="Arial" charset="0"/>
              </a:endParaRPr>
            </a:p>
          </p:txBody>
        </p:sp>
        <p:sp>
          <p:nvSpPr>
            <p:cNvPr id="23" name="Rectangle 26"/>
            <p:cNvSpPr>
              <a:spLocks noChangeArrowheads="1"/>
            </p:cNvSpPr>
            <p:nvPr/>
          </p:nvSpPr>
          <p:spPr bwMode="auto">
            <a:xfrm>
              <a:off x="6822929" y="3601168"/>
              <a:ext cx="190997" cy="167892"/>
            </a:xfrm>
            <a:prstGeom prst="rect">
              <a:avLst/>
            </a:prstGeom>
            <a:noFill/>
            <a:ln w="9525">
              <a:noFill/>
              <a:miter lim="800000"/>
              <a:headEnd/>
              <a:tailEnd/>
            </a:ln>
          </p:spPr>
          <p:txBody>
            <a:bodyPr wrap="none" lIns="0" tIns="0" rIns="0" bIns="0">
              <a:spAutoFit/>
            </a:bodyPr>
            <a:lstStyle/>
            <a:p>
              <a:r>
                <a:rPr lang="en-US" altLang="zh-CN" sz="1100">
                  <a:solidFill>
                    <a:srgbClr val="000000"/>
                  </a:solidFill>
                  <a:latin typeface="Times New Roman" pitchFamily="18" charset="0"/>
                </a:rPr>
                <a:t>DB</a:t>
              </a:r>
              <a:endParaRPr lang="en-US" altLang="zh-CN">
                <a:latin typeface="Times New Roman" pitchFamily="18" charset="0"/>
              </a:endParaRPr>
            </a:p>
          </p:txBody>
        </p:sp>
        <p:sp>
          <p:nvSpPr>
            <p:cNvPr id="24" name="Rectangle 27"/>
            <p:cNvSpPr>
              <a:spLocks noChangeArrowheads="1"/>
            </p:cNvSpPr>
            <p:nvPr/>
          </p:nvSpPr>
          <p:spPr bwMode="auto">
            <a:xfrm>
              <a:off x="6746841" y="3756506"/>
              <a:ext cx="476715" cy="174168"/>
            </a:xfrm>
            <a:prstGeom prst="rect">
              <a:avLst/>
            </a:prstGeom>
            <a:noFill/>
            <a:ln w="9525">
              <a:noFill/>
              <a:miter lim="800000"/>
              <a:headEnd/>
              <a:tailEnd/>
            </a:ln>
          </p:spPr>
          <p:txBody>
            <a:bodyPr/>
            <a:lstStyle/>
            <a:p>
              <a:pPr eaLnBrk="0" hangingPunct="0"/>
              <a:endParaRPr lang="zh-CN" altLang="en-US">
                <a:latin typeface="Arial" charset="0"/>
              </a:endParaRPr>
            </a:p>
          </p:txBody>
        </p:sp>
        <p:sp>
          <p:nvSpPr>
            <p:cNvPr id="25" name="Rectangle 28"/>
            <p:cNvSpPr>
              <a:spLocks noChangeArrowheads="1"/>
            </p:cNvSpPr>
            <p:nvPr/>
          </p:nvSpPr>
          <p:spPr bwMode="auto">
            <a:xfrm>
              <a:off x="6746841" y="3778474"/>
              <a:ext cx="299694" cy="136510"/>
            </a:xfrm>
            <a:prstGeom prst="rect">
              <a:avLst/>
            </a:prstGeom>
            <a:noFill/>
            <a:ln w="9525">
              <a:noFill/>
              <a:miter lim="800000"/>
              <a:headEnd/>
              <a:tailEnd/>
            </a:ln>
          </p:spPr>
          <p:txBody>
            <a:bodyPr wrap="none" lIns="0" tIns="0" rIns="0" bIns="0">
              <a:spAutoFit/>
            </a:bodyPr>
            <a:lstStyle/>
            <a:p>
              <a:r>
                <a:rPr lang="en-US" altLang="zh-CN" sz="900">
                  <a:solidFill>
                    <a:srgbClr val="000000"/>
                  </a:solidFill>
                  <a:latin typeface="Times New Roman" pitchFamily="18" charset="0"/>
                </a:rPr>
                <a:t>Tables</a:t>
              </a:r>
              <a:endParaRPr lang="en-US" altLang="zh-CN">
                <a:latin typeface="Times New Roman" pitchFamily="18" charset="0"/>
              </a:endParaRPr>
            </a:p>
          </p:txBody>
        </p:sp>
        <p:sp>
          <p:nvSpPr>
            <p:cNvPr id="26" name="Rectangle 29"/>
            <p:cNvSpPr>
              <a:spLocks noChangeArrowheads="1"/>
            </p:cNvSpPr>
            <p:nvPr/>
          </p:nvSpPr>
          <p:spPr bwMode="auto">
            <a:xfrm>
              <a:off x="6869513" y="2675410"/>
              <a:ext cx="82299" cy="574283"/>
            </a:xfrm>
            <a:prstGeom prst="rect">
              <a:avLst/>
            </a:prstGeom>
            <a:solidFill>
              <a:srgbClr val="FFFFFF"/>
            </a:solidFill>
            <a:ln w="4763">
              <a:solidFill>
                <a:srgbClr val="008000"/>
              </a:solidFill>
              <a:miter lim="800000"/>
              <a:headEnd/>
              <a:tailEnd/>
            </a:ln>
          </p:spPr>
          <p:txBody>
            <a:bodyPr/>
            <a:lstStyle/>
            <a:p>
              <a:pPr eaLnBrk="0" hangingPunct="0"/>
              <a:endParaRPr lang="zh-CN" altLang="en-US">
                <a:latin typeface="Arial" charset="0"/>
              </a:endParaRPr>
            </a:p>
          </p:txBody>
        </p:sp>
        <p:sp>
          <p:nvSpPr>
            <p:cNvPr id="27" name="Freeform 30"/>
            <p:cNvSpPr>
              <a:spLocks/>
            </p:cNvSpPr>
            <p:nvPr/>
          </p:nvSpPr>
          <p:spPr bwMode="auto">
            <a:xfrm>
              <a:off x="6540316" y="2130939"/>
              <a:ext cx="745353" cy="541333"/>
            </a:xfrm>
            <a:custGeom>
              <a:avLst/>
              <a:gdLst>
                <a:gd name="T0" fmla="*/ 122 w 405"/>
                <a:gd name="T1" fmla="*/ 0 h 314"/>
                <a:gd name="T2" fmla="*/ 97 w 405"/>
                <a:gd name="T3" fmla="*/ 2 h 314"/>
                <a:gd name="T4" fmla="*/ 73 w 405"/>
                <a:gd name="T5" fmla="*/ 4 h 314"/>
                <a:gd name="T6" fmla="*/ 33 w 405"/>
                <a:gd name="T7" fmla="*/ 26 h 314"/>
                <a:gd name="T8" fmla="*/ 8 w 405"/>
                <a:gd name="T9" fmla="*/ 49 h 314"/>
                <a:gd name="T10" fmla="*/ 2 w 405"/>
                <a:gd name="T11" fmla="*/ 62 h 314"/>
                <a:gd name="T12" fmla="*/ 0 w 405"/>
                <a:gd name="T13" fmla="*/ 77 h 314"/>
                <a:gd name="T14" fmla="*/ 0 w 405"/>
                <a:gd name="T15" fmla="*/ 380 h 314"/>
                <a:gd name="T16" fmla="*/ 2 w 405"/>
                <a:gd name="T17" fmla="*/ 397 h 314"/>
                <a:gd name="T18" fmla="*/ 8 w 405"/>
                <a:gd name="T19" fmla="*/ 412 h 314"/>
                <a:gd name="T20" fmla="*/ 33 w 405"/>
                <a:gd name="T21" fmla="*/ 436 h 314"/>
                <a:gd name="T22" fmla="*/ 73 w 405"/>
                <a:gd name="T23" fmla="*/ 453 h 314"/>
                <a:gd name="T24" fmla="*/ 97 w 405"/>
                <a:gd name="T25" fmla="*/ 457 h 314"/>
                <a:gd name="T26" fmla="*/ 122 w 405"/>
                <a:gd name="T27" fmla="*/ 457 h 314"/>
                <a:gd name="T28" fmla="*/ 674 w 405"/>
                <a:gd name="T29" fmla="*/ 457 h 314"/>
                <a:gd name="T30" fmla="*/ 699 w 405"/>
                <a:gd name="T31" fmla="*/ 457 h 314"/>
                <a:gd name="T32" fmla="*/ 718 w 405"/>
                <a:gd name="T33" fmla="*/ 453 h 314"/>
                <a:gd name="T34" fmla="*/ 759 w 405"/>
                <a:gd name="T35" fmla="*/ 436 h 314"/>
                <a:gd name="T36" fmla="*/ 789 w 405"/>
                <a:gd name="T37" fmla="*/ 412 h 314"/>
                <a:gd name="T38" fmla="*/ 792 w 405"/>
                <a:gd name="T39" fmla="*/ 397 h 314"/>
                <a:gd name="T40" fmla="*/ 799 w 405"/>
                <a:gd name="T41" fmla="*/ 380 h 314"/>
                <a:gd name="T42" fmla="*/ 799 w 405"/>
                <a:gd name="T43" fmla="*/ 77 h 314"/>
                <a:gd name="T44" fmla="*/ 792 w 405"/>
                <a:gd name="T45" fmla="*/ 62 h 314"/>
                <a:gd name="T46" fmla="*/ 789 w 405"/>
                <a:gd name="T47" fmla="*/ 49 h 314"/>
                <a:gd name="T48" fmla="*/ 759 w 405"/>
                <a:gd name="T49" fmla="*/ 26 h 314"/>
                <a:gd name="T50" fmla="*/ 718 w 405"/>
                <a:gd name="T51" fmla="*/ 4 h 314"/>
                <a:gd name="T52" fmla="*/ 699 w 405"/>
                <a:gd name="T53" fmla="*/ 2 h 314"/>
                <a:gd name="T54" fmla="*/ 674 w 405"/>
                <a:gd name="T55" fmla="*/ 0 h 314"/>
                <a:gd name="T56" fmla="*/ 122 w 405"/>
                <a:gd name="T57" fmla="*/ 0 h 3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05"/>
                <a:gd name="T88" fmla="*/ 0 h 314"/>
                <a:gd name="T89" fmla="*/ 405 w 405"/>
                <a:gd name="T90" fmla="*/ 314 h 3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05" h="314">
                  <a:moveTo>
                    <a:pt x="62" y="0"/>
                  </a:moveTo>
                  <a:lnTo>
                    <a:pt x="49" y="2"/>
                  </a:lnTo>
                  <a:lnTo>
                    <a:pt x="37" y="4"/>
                  </a:lnTo>
                  <a:lnTo>
                    <a:pt x="17" y="18"/>
                  </a:lnTo>
                  <a:lnTo>
                    <a:pt x="4" y="34"/>
                  </a:lnTo>
                  <a:lnTo>
                    <a:pt x="2" y="42"/>
                  </a:lnTo>
                  <a:lnTo>
                    <a:pt x="0" y="53"/>
                  </a:lnTo>
                  <a:lnTo>
                    <a:pt x="0" y="261"/>
                  </a:lnTo>
                  <a:lnTo>
                    <a:pt x="2" y="272"/>
                  </a:lnTo>
                  <a:lnTo>
                    <a:pt x="4" y="282"/>
                  </a:lnTo>
                  <a:lnTo>
                    <a:pt x="17" y="299"/>
                  </a:lnTo>
                  <a:lnTo>
                    <a:pt x="37" y="310"/>
                  </a:lnTo>
                  <a:lnTo>
                    <a:pt x="49" y="314"/>
                  </a:lnTo>
                  <a:lnTo>
                    <a:pt x="62" y="314"/>
                  </a:lnTo>
                  <a:lnTo>
                    <a:pt x="342" y="314"/>
                  </a:lnTo>
                  <a:lnTo>
                    <a:pt x="354" y="314"/>
                  </a:lnTo>
                  <a:lnTo>
                    <a:pt x="364" y="310"/>
                  </a:lnTo>
                  <a:lnTo>
                    <a:pt x="385" y="299"/>
                  </a:lnTo>
                  <a:lnTo>
                    <a:pt x="400" y="282"/>
                  </a:lnTo>
                  <a:lnTo>
                    <a:pt x="402" y="272"/>
                  </a:lnTo>
                  <a:lnTo>
                    <a:pt x="405" y="261"/>
                  </a:lnTo>
                  <a:lnTo>
                    <a:pt x="405" y="53"/>
                  </a:lnTo>
                  <a:lnTo>
                    <a:pt x="402" y="42"/>
                  </a:lnTo>
                  <a:lnTo>
                    <a:pt x="400" y="34"/>
                  </a:lnTo>
                  <a:lnTo>
                    <a:pt x="385" y="18"/>
                  </a:lnTo>
                  <a:lnTo>
                    <a:pt x="364" y="4"/>
                  </a:lnTo>
                  <a:lnTo>
                    <a:pt x="354" y="2"/>
                  </a:lnTo>
                  <a:lnTo>
                    <a:pt x="342" y="0"/>
                  </a:lnTo>
                  <a:lnTo>
                    <a:pt x="62" y="0"/>
                  </a:lnTo>
                  <a:close/>
                </a:path>
              </a:pathLst>
            </a:custGeom>
            <a:solidFill>
              <a:srgbClr val="FFFFFF"/>
            </a:solidFill>
            <a:ln w="4763">
              <a:solidFill>
                <a:srgbClr val="008000"/>
              </a:solidFill>
              <a:round/>
              <a:headEnd/>
              <a:tailEnd/>
            </a:ln>
          </p:spPr>
          <p:txBody>
            <a:bodyPr/>
            <a:lstStyle/>
            <a:p>
              <a:pPr eaLnBrk="0" hangingPunct="0"/>
              <a:endParaRPr lang="zh-CN" altLang="en-US">
                <a:latin typeface="Arial" charset="0"/>
              </a:endParaRPr>
            </a:p>
          </p:txBody>
        </p:sp>
        <p:sp>
          <p:nvSpPr>
            <p:cNvPr id="28" name="Freeform 31"/>
            <p:cNvSpPr>
              <a:spLocks/>
            </p:cNvSpPr>
            <p:nvPr/>
          </p:nvSpPr>
          <p:spPr bwMode="auto">
            <a:xfrm>
              <a:off x="6566714" y="2145061"/>
              <a:ext cx="701874" cy="483277"/>
            </a:xfrm>
            <a:custGeom>
              <a:avLst/>
              <a:gdLst>
                <a:gd name="T0" fmla="*/ 110 w 381"/>
                <a:gd name="T1" fmla="*/ 0 h 281"/>
                <a:gd name="T2" fmla="*/ 70 w 381"/>
                <a:gd name="T3" fmla="*/ 4 h 281"/>
                <a:gd name="T4" fmla="*/ 38 w 381"/>
                <a:gd name="T5" fmla="*/ 22 h 281"/>
                <a:gd name="T6" fmla="*/ 13 w 381"/>
                <a:gd name="T7" fmla="*/ 43 h 281"/>
                <a:gd name="T8" fmla="*/ 0 w 381"/>
                <a:gd name="T9" fmla="*/ 68 h 281"/>
                <a:gd name="T10" fmla="*/ 0 w 381"/>
                <a:gd name="T11" fmla="*/ 338 h 281"/>
                <a:gd name="T12" fmla="*/ 13 w 381"/>
                <a:gd name="T13" fmla="*/ 365 h 281"/>
                <a:gd name="T14" fmla="*/ 38 w 381"/>
                <a:gd name="T15" fmla="*/ 387 h 281"/>
                <a:gd name="T16" fmla="*/ 70 w 381"/>
                <a:gd name="T17" fmla="*/ 399 h 281"/>
                <a:gd name="T18" fmla="*/ 110 w 381"/>
                <a:gd name="T19" fmla="*/ 406 h 281"/>
                <a:gd name="T20" fmla="*/ 644 w 381"/>
                <a:gd name="T21" fmla="*/ 406 h 281"/>
                <a:gd name="T22" fmla="*/ 689 w 381"/>
                <a:gd name="T23" fmla="*/ 399 h 281"/>
                <a:gd name="T24" fmla="*/ 725 w 381"/>
                <a:gd name="T25" fmla="*/ 387 h 281"/>
                <a:gd name="T26" fmla="*/ 745 w 381"/>
                <a:gd name="T27" fmla="*/ 365 h 281"/>
                <a:gd name="T28" fmla="*/ 755 w 381"/>
                <a:gd name="T29" fmla="*/ 338 h 281"/>
                <a:gd name="T30" fmla="*/ 755 w 381"/>
                <a:gd name="T31" fmla="*/ 68 h 281"/>
                <a:gd name="T32" fmla="*/ 745 w 381"/>
                <a:gd name="T33" fmla="*/ 43 h 281"/>
                <a:gd name="T34" fmla="*/ 725 w 381"/>
                <a:gd name="T35" fmla="*/ 22 h 281"/>
                <a:gd name="T36" fmla="*/ 689 w 381"/>
                <a:gd name="T37" fmla="*/ 4 h 281"/>
                <a:gd name="T38" fmla="*/ 644 w 381"/>
                <a:gd name="T39" fmla="*/ 0 h 281"/>
                <a:gd name="T40" fmla="*/ 110 w 381"/>
                <a:gd name="T41" fmla="*/ 0 h 2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1"/>
                <a:gd name="T64" fmla="*/ 0 h 281"/>
                <a:gd name="T65" fmla="*/ 381 w 381"/>
                <a:gd name="T66" fmla="*/ 281 h 2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1" h="281">
                  <a:moveTo>
                    <a:pt x="56" y="0"/>
                  </a:moveTo>
                  <a:lnTo>
                    <a:pt x="35" y="4"/>
                  </a:lnTo>
                  <a:lnTo>
                    <a:pt x="19" y="15"/>
                  </a:lnTo>
                  <a:lnTo>
                    <a:pt x="7" y="30"/>
                  </a:lnTo>
                  <a:lnTo>
                    <a:pt x="0" y="47"/>
                  </a:lnTo>
                  <a:lnTo>
                    <a:pt x="0" y="234"/>
                  </a:lnTo>
                  <a:lnTo>
                    <a:pt x="7" y="253"/>
                  </a:lnTo>
                  <a:lnTo>
                    <a:pt x="19" y="268"/>
                  </a:lnTo>
                  <a:lnTo>
                    <a:pt x="35" y="276"/>
                  </a:lnTo>
                  <a:lnTo>
                    <a:pt x="56" y="281"/>
                  </a:lnTo>
                  <a:lnTo>
                    <a:pt x="325" y="281"/>
                  </a:lnTo>
                  <a:lnTo>
                    <a:pt x="348" y="276"/>
                  </a:lnTo>
                  <a:lnTo>
                    <a:pt x="366" y="268"/>
                  </a:lnTo>
                  <a:lnTo>
                    <a:pt x="376" y="253"/>
                  </a:lnTo>
                  <a:lnTo>
                    <a:pt x="381" y="234"/>
                  </a:lnTo>
                  <a:lnTo>
                    <a:pt x="381" y="47"/>
                  </a:lnTo>
                  <a:lnTo>
                    <a:pt x="376" y="30"/>
                  </a:lnTo>
                  <a:lnTo>
                    <a:pt x="366" y="15"/>
                  </a:lnTo>
                  <a:lnTo>
                    <a:pt x="348" y="4"/>
                  </a:lnTo>
                  <a:lnTo>
                    <a:pt x="325" y="0"/>
                  </a:lnTo>
                  <a:lnTo>
                    <a:pt x="56" y="0"/>
                  </a:lnTo>
                  <a:close/>
                </a:path>
              </a:pathLst>
            </a:custGeom>
            <a:solidFill>
              <a:srgbClr val="FFFFFF"/>
            </a:solidFill>
            <a:ln w="9525">
              <a:noFill/>
              <a:round/>
              <a:headEnd/>
              <a:tailEnd/>
            </a:ln>
          </p:spPr>
          <p:txBody>
            <a:bodyPr/>
            <a:lstStyle/>
            <a:p>
              <a:pPr eaLnBrk="0" hangingPunct="0"/>
              <a:endParaRPr lang="zh-CN" altLang="en-US">
                <a:latin typeface="Arial" charset="0"/>
              </a:endParaRPr>
            </a:p>
          </p:txBody>
        </p:sp>
        <p:sp>
          <p:nvSpPr>
            <p:cNvPr id="29" name="Rectangle 32"/>
            <p:cNvSpPr>
              <a:spLocks noChangeArrowheads="1"/>
            </p:cNvSpPr>
            <p:nvPr/>
          </p:nvSpPr>
          <p:spPr bwMode="auto">
            <a:xfrm>
              <a:off x="6669200" y="2272157"/>
              <a:ext cx="628891" cy="172599"/>
            </a:xfrm>
            <a:prstGeom prst="rect">
              <a:avLst/>
            </a:prstGeom>
            <a:noFill/>
            <a:ln w="9525">
              <a:noFill/>
              <a:miter lim="800000"/>
              <a:headEnd/>
              <a:tailEnd/>
            </a:ln>
          </p:spPr>
          <p:txBody>
            <a:bodyPr/>
            <a:lstStyle/>
            <a:p>
              <a:pPr eaLnBrk="0" hangingPunct="0"/>
              <a:endParaRPr lang="zh-CN" altLang="en-US">
                <a:latin typeface="Arial" charset="0"/>
              </a:endParaRPr>
            </a:p>
          </p:txBody>
        </p:sp>
        <p:sp>
          <p:nvSpPr>
            <p:cNvPr id="30" name="Rectangle 33"/>
            <p:cNvSpPr>
              <a:spLocks noChangeArrowheads="1"/>
            </p:cNvSpPr>
            <p:nvPr/>
          </p:nvSpPr>
          <p:spPr bwMode="auto">
            <a:xfrm>
              <a:off x="6669200" y="2295693"/>
              <a:ext cx="403733" cy="134941"/>
            </a:xfrm>
            <a:prstGeom prst="rect">
              <a:avLst/>
            </a:prstGeom>
            <a:noFill/>
            <a:ln w="9525">
              <a:noFill/>
              <a:miter lim="800000"/>
              <a:headEnd/>
              <a:tailEnd/>
            </a:ln>
          </p:spPr>
          <p:txBody>
            <a:bodyPr wrap="none" lIns="0" tIns="0" rIns="0" bIns="0">
              <a:spAutoFit/>
            </a:bodyPr>
            <a:lstStyle/>
            <a:p>
              <a:r>
                <a:rPr lang="en-US" altLang="zh-CN" sz="900">
                  <a:solidFill>
                    <a:srgbClr val="000000"/>
                  </a:solidFill>
                  <a:latin typeface="Times New Roman" pitchFamily="18" charset="0"/>
                </a:rPr>
                <a:t>Software</a:t>
              </a:r>
              <a:endParaRPr lang="en-US" altLang="zh-CN">
                <a:latin typeface="Times New Roman" pitchFamily="18" charset="0"/>
              </a:endParaRPr>
            </a:p>
          </p:txBody>
        </p:sp>
        <p:sp>
          <p:nvSpPr>
            <p:cNvPr id="31" name="Rectangle 34"/>
            <p:cNvSpPr>
              <a:spLocks noChangeArrowheads="1"/>
            </p:cNvSpPr>
            <p:nvPr/>
          </p:nvSpPr>
          <p:spPr bwMode="auto">
            <a:xfrm>
              <a:off x="6583795" y="2392976"/>
              <a:ext cx="809018" cy="172599"/>
            </a:xfrm>
            <a:prstGeom prst="rect">
              <a:avLst/>
            </a:prstGeom>
            <a:noFill/>
            <a:ln w="9525">
              <a:noFill/>
              <a:miter lim="800000"/>
              <a:headEnd/>
              <a:tailEnd/>
            </a:ln>
          </p:spPr>
          <p:txBody>
            <a:bodyPr/>
            <a:lstStyle/>
            <a:p>
              <a:pPr eaLnBrk="0" hangingPunct="0"/>
              <a:endParaRPr lang="zh-CN" altLang="en-US">
                <a:latin typeface="Arial" charset="0"/>
              </a:endParaRPr>
            </a:p>
          </p:txBody>
        </p:sp>
        <p:sp>
          <p:nvSpPr>
            <p:cNvPr id="32" name="Rectangle 35"/>
            <p:cNvSpPr>
              <a:spLocks noChangeArrowheads="1"/>
            </p:cNvSpPr>
            <p:nvPr/>
          </p:nvSpPr>
          <p:spPr bwMode="auto">
            <a:xfrm>
              <a:off x="6588453" y="2413374"/>
              <a:ext cx="538828" cy="134941"/>
            </a:xfrm>
            <a:prstGeom prst="rect">
              <a:avLst/>
            </a:prstGeom>
            <a:noFill/>
            <a:ln w="9525">
              <a:noFill/>
              <a:miter lim="800000"/>
              <a:headEnd/>
              <a:tailEnd/>
            </a:ln>
          </p:spPr>
          <p:txBody>
            <a:bodyPr wrap="none" lIns="0" tIns="0" rIns="0" bIns="0">
              <a:spAutoFit/>
            </a:bodyPr>
            <a:lstStyle/>
            <a:p>
              <a:r>
                <a:rPr lang="en-US" altLang="zh-CN" sz="900">
                  <a:solidFill>
                    <a:srgbClr val="000000"/>
                  </a:solidFill>
                  <a:latin typeface="Times New Roman" pitchFamily="18" charset="0"/>
                </a:rPr>
                <a:t>components</a:t>
              </a:r>
              <a:endParaRPr lang="en-US" altLang="zh-CN">
                <a:latin typeface="Times New Roman" pitchFamily="18" charset="0"/>
              </a:endParaRPr>
            </a:p>
          </p:txBody>
        </p:sp>
        <p:sp>
          <p:nvSpPr>
            <p:cNvPr id="33" name="Freeform 36"/>
            <p:cNvSpPr>
              <a:spLocks/>
            </p:cNvSpPr>
            <p:nvPr/>
          </p:nvSpPr>
          <p:spPr bwMode="auto">
            <a:xfrm>
              <a:off x="6590006" y="2675410"/>
              <a:ext cx="621127" cy="196135"/>
            </a:xfrm>
            <a:custGeom>
              <a:avLst/>
              <a:gdLst>
                <a:gd name="T0" fmla="*/ 44 w 337"/>
                <a:gd name="T1" fmla="*/ 0 h 114"/>
                <a:gd name="T2" fmla="*/ 30 w 337"/>
                <a:gd name="T3" fmla="*/ 2 h 114"/>
                <a:gd name="T4" fmla="*/ 13 w 337"/>
                <a:gd name="T5" fmla="*/ 11 h 114"/>
                <a:gd name="T6" fmla="*/ 2 w 337"/>
                <a:gd name="T7" fmla="*/ 16 h 114"/>
                <a:gd name="T8" fmla="*/ 0 w 337"/>
                <a:gd name="T9" fmla="*/ 27 h 114"/>
                <a:gd name="T10" fmla="*/ 0 w 337"/>
                <a:gd name="T11" fmla="*/ 137 h 114"/>
                <a:gd name="T12" fmla="*/ 2 w 337"/>
                <a:gd name="T13" fmla="*/ 149 h 114"/>
                <a:gd name="T14" fmla="*/ 13 w 337"/>
                <a:gd name="T15" fmla="*/ 155 h 114"/>
                <a:gd name="T16" fmla="*/ 30 w 337"/>
                <a:gd name="T17" fmla="*/ 162 h 114"/>
                <a:gd name="T18" fmla="*/ 44 w 337"/>
                <a:gd name="T19" fmla="*/ 164 h 114"/>
                <a:gd name="T20" fmla="*/ 626 w 337"/>
                <a:gd name="T21" fmla="*/ 164 h 114"/>
                <a:gd name="T22" fmla="*/ 646 w 337"/>
                <a:gd name="T23" fmla="*/ 162 h 114"/>
                <a:gd name="T24" fmla="*/ 655 w 337"/>
                <a:gd name="T25" fmla="*/ 155 h 114"/>
                <a:gd name="T26" fmla="*/ 665 w 337"/>
                <a:gd name="T27" fmla="*/ 149 h 114"/>
                <a:gd name="T28" fmla="*/ 669 w 337"/>
                <a:gd name="T29" fmla="*/ 137 h 114"/>
                <a:gd name="T30" fmla="*/ 669 w 337"/>
                <a:gd name="T31" fmla="*/ 27 h 114"/>
                <a:gd name="T32" fmla="*/ 665 w 337"/>
                <a:gd name="T33" fmla="*/ 16 h 114"/>
                <a:gd name="T34" fmla="*/ 655 w 337"/>
                <a:gd name="T35" fmla="*/ 11 h 114"/>
                <a:gd name="T36" fmla="*/ 646 w 337"/>
                <a:gd name="T37" fmla="*/ 2 h 114"/>
                <a:gd name="T38" fmla="*/ 626 w 337"/>
                <a:gd name="T39" fmla="*/ 0 h 114"/>
                <a:gd name="T40" fmla="*/ 44 w 337"/>
                <a:gd name="T41" fmla="*/ 0 h 1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7"/>
                <a:gd name="T64" fmla="*/ 0 h 114"/>
                <a:gd name="T65" fmla="*/ 337 w 337"/>
                <a:gd name="T66" fmla="*/ 114 h 1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7" h="114">
                  <a:moveTo>
                    <a:pt x="22" y="0"/>
                  </a:moveTo>
                  <a:lnTo>
                    <a:pt x="15" y="2"/>
                  </a:lnTo>
                  <a:lnTo>
                    <a:pt x="7" y="7"/>
                  </a:lnTo>
                  <a:lnTo>
                    <a:pt x="2" y="12"/>
                  </a:lnTo>
                  <a:lnTo>
                    <a:pt x="0" y="19"/>
                  </a:lnTo>
                  <a:lnTo>
                    <a:pt x="0" y="95"/>
                  </a:lnTo>
                  <a:lnTo>
                    <a:pt x="2" y="103"/>
                  </a:lnTo>
                  <a:lnTo>
                    <a:pt x="7" y="108"/>
                  </a:lnTo>
                  <a:lnTo>
                    <a:pt x="15" y="112"/>
                  </a:lnTo>
                  <a:lnTo>
                    <a:pt x="22" y="114"/>
                  </a:lnTo>
                  <a:lnTo>
                    <a:pt x="315" y="114"/>
                  </a:lnTo>
                  <a:lnTo>
                    <a:pt x="325" y="112"/>
                  </a:lnTo>
                  <a:lnTo>
                    <a:pt x="330" y="108"/>
                  </a:lnTo>
                  <a:lnTo>
                    <a:pt x="335" y="103"/>
                  </a:lnTo>
                  <a:lnTo>
                    <a:pt x="337" y="95"/>
                  </a:lnTo>
                  <a:lnTo>
                    <a:pt x="337" y="19"/>
                  </a:lnTo>
                  <a:lnTo>
                    <a:pt x="335" y="12"/>
                  </a:lnTo>
                  <a:lnTo>
                    <a:pt x="330" y="7"/>
                  </a:lnTo>
                  <a:lnTo>
                    <a:pt x="325" y="2"/>
                  </a:lnTo>
                  <a:lnTo>
                    <a:pt x="315" y="0"/>
                  </a:lnTo>
                  <a:lnTo>
                    <a:pt x="22" y="0"/>
                  </a:lnTo>
                  <a:close/>
                </a:path>
              </a:pathLst>
            </a:custGeom>
            <a:solidFill>
              <a:srgbClr val="FFFFFF"/>
            </a:solidFill>
            <a:ln w="4763">
              <a:solidFill>
                <a:srgbClr val="008000"/>
              </a:solidFill>
              <a:round/>
              <a:headEnd/>
              <a:tailEnd/>
            </a:ln>
          </p:spPr>
          <p:txBody>
            <a:bodyPr/>
            <a:lstStyle/>
            <a:p>
              <a:pPr eaLnBrk="0" hangingPunct="0"/>
              <a:endParaRPr lang="zh-CN" altLang="en-US">
                <a:latin typeface="Arial" charset="0"/>
              </a:endParaRPr>
            </a:p>
          </p:txBody>
        </p:sp>
        <p:sp>
          <p:nvSpPr>
            <p:cNvPr id="34" name="Freeform 37"/>
            <p:cNvSpPr>
              <a:spLocks/>
            </p:cNvSpPr>
            <p:nvPr/>
          </p:nvSpPr>
          <p:spPr bwMode="auto">
            <a:xfrm>
              <a:off x="6602429" y="2681686"/>
              <a:ext cx="608705" cy="178875"/>
            </a:xfrm>
            <a:custGeom>
              <a:avLst/>
              <a:gdLst>
                <a:gd name="T0" fmla="*/ 45 w 330"/>
                <a:gd name="T1" fmla="*/ 0 h 104"/>
                <a:gd name="T2" fmla="*/ 30 w 330"/>
                <a:gd name="T3" fmla="*/ 3 h 104"/>
                <a:gd name="T4" fmla="*/ 17 w 330"/>
                <a:gd name="T5" fmla="*/ 11 h 104"/>
                <a:gd name="T6" fmla="*/ 7 w 330"/>
                <a:gd name="T7" fmla="*/ 15 h 104"/>
                <a:gd name="T8" fmla="*/ 0 w 330"/>
                <a:gd name="T9" fmla="*/ 24 h 104"/>
                <a:gd name="T10" fmla="*/ 0 w 330"/>
                <a:gd name="T11" fmla="*/ 125 h 104"/>
                <a:gd name="T12" fmla="*/ 7 w 330"/>
                <a:gd name="T13" fmla="*/ 135 h 104"/>
                <a:gd name="T14" fmla="*/ 17 w 330"/>
                <a:gd name="T15" fmla="*/ 143 h 104"/>
                <a:gd name="T16" fmla="*/ 30 w 330"/>
                <a:gd name="T17" fmla="*/ 147 h 104"/>
                <a:gd name="T18" fmla="*/ 45 w 330"/>
                <a:gd name="T19" fmla="*/ 150 h 104"/>
                <a:gd name="T20" fmla="*/ 617 w 330"/>
                <a:gd name="T21" fmla="*/ 150 h 104"/>
                <a:gd name="T22" fmla="*/ 633 w 330"/>
                <a:gd name="T23" fmla="*/ 147 h 104"/>
                <a:gd name="T24" fmla="*/ 647 w 330"/>
                <a:gd name="T25" fmla="*/ 143 h 104"/>
                <a:gd name="T26" fmla="*/ 653 w 330"/>
                <a:gd name="T27" fmla="*/ 135 h 104"/>
                <a:gd name="T28" fmla="*/ 658 w 330"/>
                <a:gd name="T29" fmla="*/ 125 h 104"/>
                <a:gd name="T30" fmla="*/ 658 w 330"/>
                <a:gd name="T31" fmla="*/ 24 h 104"/>
                <a:gd name="T32" fmla="*/ 653 w 330"/>
                <a:gd name="T33" fmla="*/ 15 h 104"/>
                <a:gd name="T34" fmla="*/ 647 w 330"/>
                <a:gd name="T35" fmla="*/ 11 h 104"/>
                <a:gd name="T36" fmla="*/ 633 w 330"/>
                <a:gd name="T37" fmla="*/ 3 h 104"/>
                <a:gd name="T38" fmla="*/ 617 w 330"/>
                <a:gd name="T39" fmla="*/ 0 h 104"/>
                <a:gd name="T40" fmla="*/ 45 w 330"/>
                <a:gd name="T41" fmla="*/ 0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0"/>
                <a:gd name="T64" fmla="*/ 0 h 104"/>
                <a:gd name="T65" fmla="*/ 330 w 330"/>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0" h="104">
                  <a:moveTo>
                    <a:pt x="23" y="0"/>
                  </a:moveTo>
                  <a:lnTo>
                    <a:pt x="15" y="3"/>
                  </a:lnTo>
                  <a:lnTo>
                    <a:pt x="8" y="7"/>
                  </a:lnTo>
                  <a:lnTo>
                    <a:pt x="3" y="11"/>
                  </a:lnTo>
                  <a:lnTo>
                    <a:pt x="0" y="16"/>
                  </a:lnTo>
                  <a:lnTo>
                    <a:pt x="0" y="87"/>
                  </a:lnTo>
                  <a:lnTo>
                    <a:pt x="3" y="93"/>
                  </a:lnTo>
                  <a:lnTo>
                    <a:pt x="8" y="99"/>
                  </a:lnTo>
                  <a:lnTo>
                    <a:pt x="15" y="101"/>
                  </a:lnTo>
                  <a:lnTo>
                    <a:pt x="23" y="104"/>
                  </a:lnTo>
                  <a:lnTo>
                    <a:pt x="310" y="104"/>
                  </a:lnTo>
                  <a:lnTo>
                    <a:pt x="318" y="101"/>
                  </a:lnTo>
                  <a:lnTo>
                    <a:pt x="325" y="99"/>
                  </a:lnTo>
                  <a:lnTo>
                    <a:pt x="328" y="93"/>
                  </a:lnTo>
                  <a:lnTo>
                    <a:pt x="330" y="87"/>
                  </a:lnTo>
                  <a:lnTo>
                    <a:pt x="330" y="16"/>
                  </a:lnTo>
                  <a:lnTo>
                    <a:pt x="328" y="11"/>
                  </a:lnTo>
                  <a:lnTo>
                    <a:pt x="325" y="7"/>
                  </a:lnTo>
                  <a:lnTo>
                    <a:pt x="318" y="3"/>
                  </a:lnTo>
                  <a:lnTo>
                    <a:pt x="310" y="0"/>
                  </a:lnTo>
                  <a:lnTo>
                    <a:pt x="23" y="0"/>
                  </a:lnTo>
                  <a:close/>
                </a:path>
              </a:pathLst>
            </a:custGeom>
            <a:solidFill>
              <a:srgbClr val="FFFFFF"/>
            </a:solidFill>
            <a:ln w="9525">
              <a:noFill/>
              <a:round/>
              <a:headEnd/>
              <a:tailEnd/>
            </a:ln>
          </p:spPr>
          <p:txBody>
            <a:bodyPr/>
            <a:lstStyle/>
            <a:p>
              <a:pPr eaLnBrk="0" hangingPunct="0"/>
              <a:endParaRPr lang="zh-CN" altLang="en-US">
                <a:latin typeface="Arial" charset="0"/>
              </a:endParaRPr>
            </a:p>
          </p:txBody>
        </p:sp>
        <p:sp>
          <p:nvSpPr>
            <p:cNvPr id="35" name="Rectangle 38"/>
            <p:cNvSpPr>
              <a:spLocks noChangeArrowheads="1"/>
            </p:cNvSpPr>
            <p:nvPr/>
          </p:nvSpPr>
          <p:spPr bwMode="auto">
            <a:xfrm>
              <a:off x="6681622" y="2728759"/>
              <a:ext cx="541934" cy="103559"/>
            </a:xfrm>
            <a:prstGeom prst="rect">
              <a:avLst/>
            </a:prstGeom>
            <a:noFill/>
            <a:ln w="9525">
              <a:noFill/>
              <a:miter lim="800000"/>
              <a:headEnd/>
              <a:tailEnd/>
            </a:ln>
          </p:spPr>
          <p:txBody>
            <a:bodyPr/>
            <a:lstStyle/>
            <a:p>
              <a:pPr eaLnBrk="0" hangingPunct="0"/>
              <a:endParaRPr lang="zh-CN" altLang="en-US">
                <a:latin typeface="Arial" charset="0"/>
              </a:endParaRPr>
            </a:p>
          </p:txBody>
        </p:sp>
        <p:sp>
          <p:nvSpPr>
            <p:cNvPr id="36" name="Rectangle 39"/>
            <p:cNvSpPr>
              <a:spLocks noChangeArrowheads="1"/>
            </p:cNvSpPr>
            <p:nvPr/>
          </p:nvSpPr>
          <p:spPr bwMode="auto">
            <a:xfrm>
              <a:off x="6681622" y="2744450"/>
              <a:ext cx="394416" cy="91007"/>
            </a:xfrm>
            <a:prstGeom prst="rect">
              <a:avLst/>
            </a:prstGeom>
            <a:noFill/>
            <a:ln w="9525">
              <a:noFill/>
              <a:miter lim="800000"/>
              <a:headEnd/>
              <a:tailEnd/>
            </a:ln>
          </p:spPr>
          <p:txBody>
            <a:bodyPr wrap="none" lIns="0" tIns="0" rIns="0" bIns="0">
              <a:spAutoFit/>
            </a:bodyPr>
            <a:lstStyle/>
            <a:p>
              <a:r>
                <a:rPr lang="en-US" altLang="zh-CN" sz="600">
                  <a:solidFill>
                    <a:srgbClr val="000000"/>
                  </a:solidFill>
                  <a:latin typeface="Times New Roman" pitchFamily="18" charset="0"/>
                </a:rPr>
                <a:t>server comps</a:t>
              </a:r>
              <a:endParaRPr lang="en-US" altLang="zh-CN">
                <a:latin typeface="Times New Roman" pitchFamily="18" charset="0"/>
              </a:endParaRPr>
            </a:p>
          </p:txBody>
        </p:sp>
        <p:sp>
          <p:nvSpPr>
            <p:cNvPr id="37" name="Line 40"/>
            <p:cNvSpPr>
              <a:spLocks noChangeShapeType="1"/>
            </p:cNvSpPr>
            <p:nvPr/>
          </p:nvSpPr>
          <p:spPr bwMode="auto">
            <a:xfrm flipV="1">
              <a:off x="7378838" y="2377285"/>
              <a:ext cx="215842" cy="3138"/>
            </a:xfrm>
            <a:prstGeom prst="line">
              <a:avLst/>
            </a:prstGeom>
            <a:noFill/>
            <a:ln w="12700">
              <a:solidFill>
                <a:schemeClr val="tx1"/>
              </a:solidFill>
              <a:round/>
              <a:headEnd/>
              <a:tailEnd/>
            </a:ln>
          </p:spPr>
          <p:txBody>
            <a:bodyPr/>
            <a:lstStyle/>
            <a:p>
              <a:endParaRPr lang="zh-CN" altLang="en-US"/>
            </a:p>
          </p:txBody>
        </p:sp>
        <p:sp>
          <p:nvSpPr>
            <p:cNvPr id="38" name="Freeform 41"/>
            <p:cNvSpPr>
              <a:spLocks/>
            </p:cNvSpPr>
            <p:nvPr/>
          </p:nvSpPr>
          <p:spPr bwMode="auto">
            <a:xfrm>
              <a:off x="7290327" y="2341196"/>
              <a:ext cx="97828" cy="75316"/>
            </a:xfrm>
            <a:custGeom>
              <a:avLst/>
              <a:gdLst>
                <a:gd name="T0" fmla="*/ 103 w 53"/>
                <a:gd name="T1" fmla="*/ 0 h 44"/>
                <a:gd name="T2" fmla="*/ 0 w 53"/>
                <a:gd name="T3" fmla="*/ 35 h 44"/>
                <a:gd name="T4" fmla="*/ 106 w 53"/>
                <a:gd name="T5" fmla="*/ 62 h 44"/>
                <a:gd name="T6" fmla="*/ 103 w 53"/>
                <a:gd name="T7" fmla="*/ 0 h 44"/>
                <a:gd name="T8" fmla="*/ 0 60000 65536"/>
                <a:gd name="T9" fmla="*/ 0 60000 65536"/>
                <a:gd name="T10" fmla="*/ 0 60000 65536"/>
                <a:gd name="T11" fmla="*/ 0 60000 65536"/>
                <a:gd name="T12" fmla="*/ 0 w 53"/>
                <a:gd name="T13" fmla="*/ 0 h 44"/>
                <a:gd name="T14" fmla="*/ 53 w 53"/>
                <a:gd name="T15" fmla="*/ 44 h 44"/>
              </a:gdLst>
              <a:ahLst/>
              <a:cxnLst>
                <a:cxn ang="T8">
                  <a:pos x="T0" y="T1"/>
                </a:cxn>
                <a:cxn ang="T9">
                  <a:pos x="T2" y="T3"/>
                </a:cxn>
                <a:cxn ang="T10">
                  <a:pos x="T4" y="T5"/>
                </a:cxn>
                <a:cxn ang="T11">
                  <a:pos x="T6" y="T7"/>
                </a:cxn>
              </a:cxnLst>
              <a:rect l="T12" t="T13" r="T14" b="T15"/>
              <a:pathLst>
                <a:path w="53" h="44">
                  <a:moveTo>
                    <a:pt x="51" y="0"/>
                  </a:moveTo>
                  <a:lnTo>
                    <a:pt x="0" y="25"/>
                  </a:lnTo>
                  <a:lnTo>
                    <a:pt x="53" y="44"/>
                  </a:lnTo>
                  <a:lnTo>
                    <a:pt x="51" y="0"/>
                  </a:lnTo>
                  <a:close/>
                </a:path>
              </a:pathLst>
            </a:custGeom>
            <a:solidFill>
              <a:srgbClr val="008000"/>
            </a:solidFill>
            <a:ln w="9525">
              <a:noFill/>
              <a:round/>
              <a:headEnd/>
              <a:tailEnd/>
            </a:ln>
          </p:spPr>
          <p:txBody>
            <a:bodyPr/>
            <a:lstStyle/>
            <a:p>
              <a:pPr eaLnBrk="0" hangingPunct="0"/>
              <a:endParaRPr lang="zh-CN" altLang="en-US">
                <a:latin typeface="Arial" charset="0"/>
              </a:endParaRPr>
            </a:p>
          </p:txBody>
        </p:sp>
        <p:sp>
          <p:nvSpPr>
            <p:cNvPr id="39" name="Line 42"/>
            <p:cNvSpPr>
              <a:spLocks noChangeShapeType="1"/>
            </p:cNvSpPr>
            <p:nvPr/>
          </p:nvSpPr>
          <p:spPr bwMode="auto">
            <a:xfrm>
              <a:off x="6260809" y="2377285"/>
              <a:ext cx="201866" cy="3138"/>
            </a:xfrm>
            <a:prstGeom prst="line">
              <a:avLst/>
            </a:prstGeom>
            <a:noFill/>
            <a:ln w="12700">
              <a:solidFill>
                <a:schemeClr val="tx1"/>
              </a:solidFill>
              <a:round/>
              <a:headEnd/>
              <a:tailEnd/>
            </a:ln>
          </p:spPr>
          <p:txBody>
            <a:bodyPr/>
            <a:lstStyle/>
            <a:p>
              <a:endParaRPr lang="zh-CN" altLang="en-US"/>
            </a:p>
          </p:txBody>
        </p:sp>
        <p:sp>
          <p:nvSpPr>
            <p:cNvPr id="40" name="Freeform 43"/>
            <p:cNvSpPr>
              <a:spLocks/>
            </p:cNvSpPr>
            <p:nvPr/>
          </p:nvSpPr>
          <p:spPr bwMode="auto">
            <a:xfrm>
              <a:off x="6451805" y="2344334"/>
              <a:ext cx="97828" cy="78454"/>
            </a:xfrm>
            <a:custGeom>
              <a:avLst/>
              <a:gdLst>
                <a:gd name="T0" fmla="*/ 0 w 53"/>
                <a:gd name="T1" fmla="*/ 69 h 45"/>
                <a:gd name="T2" fmla="*/ 106 w 53"/>
                <a:gd name="T3" fmla="*/ 36 h 45"/>
                <a:gd name="T4" fmla="*/ 0 w 53"/>
                <a:gd name="T5" fmla="*/ 0 h 45"/>
                <a:gd name="T6" fmla="*/ 0 w 53"/>
                <a:gd name="T7" fmla="*/ 69 h 45"/>
                <a:gd name="T8" fmla="*/ 0 60000 65536"/>
                <a:gd name="T9" fmla="*/ 0 60000 65536"/>
                <a:gd name="T10" fmla="*/ 0 60000 65536"/>
                <a:gd name="T11" fmla="*/ 0 60000 65536"/>
                <a:gd name="T12" fmla="*/ 0 w 53"/>
                <a:gd name="T13" fmla="*/ 0 h 45"/>
                <a:gd name="T14" fmla="*/ 53 w 53"/>
                <a:gd name="T15" fmla="*/ 45 h 45"/>
              </a:gdLst>
              <a:ahLst/>
              <a:cxnLst>
                <a:cxn ang="T8">
                  <a:pos x="T0" y="T1"/>
                </a:cxn>
                <a:cxn ang="T9">
                  <a:pos x="T2" y="T3"/>
                </a:cxn>
                <a:cxn ang="T10">
                  <a:pos x="T4" y="T5"/>
                </a:cxn>
                <a:cxn ang="T11">
                  <a:pos x="T6" y="T7"/>
                </a:cxn>
              </a:cxnLst>
              <a:rect l="T12" t="T13" r="T14" b="T15"/>
              <a:pathLst>
                <a:path w="53" h="45">
                  <a:moveTo>
                    <a:pt x="0" y="45"/>
                  </a:moveTo>
                  <a:lnTo>
                    <a:pt x="53" y="23"/>
                  </a:lnTo>
                  <a:lnTo>
                    <a:pt x="0" y="0"/>
                  </a:lnTo>
                  <a:lnTo>
                    <a:pt x="0" y="45"/>
                  </a:lnTo>
                  <a:close/>
                </a:path>
              </a:pathLst>
            </a:custGeom>
            <a:solidFill>
              <a:srgbClr val="008000"/>
            </a:solidFill>
            <a:ln w="9525">
              <a:noFill/>
              <a:round/>
              <a:headEnd/>
              <a:tailEnd/>
            </a:ln>
          </p:spPr>
          <p:txBody>
            <a:bodyPr/>
            <a:lstStyle/>
            <a:p>
              <a:pPr eaLnBrk="0" hangingPunct="0"/>
              <a:endParaRPr lang="zh-CN" altLang="en-US">
                <a:latin typeface="Arial" charset="0"/>
              </a:endParaRPr>
            </a:p>
          </p:txBody>
        </p:sp>
        <p:sp>
          <p:nvSpPr>
            <p:cNvPr id="41" name="Line 44"/>
            <p:cNvSpPr>
              <a:spLocks noChangeShapeType="1"/>
            </p:cNvSpPr>
            <p:nvPr/>
          </p:nvSpPr>
          <p:spPr bwMode="auto">
            <a:xfrm>
              <a:off x="7585363" y="2757002"/>
              <a:ext cx="3026443" cy="666859"/>
            </a:xfrm>
            <a:prstGeom prst="line">
              <a:avLst/>
            </a:prstGeom>
            <a:noFill/>
            <a:ln w="12700">
              <a:solidFill>
                <a:schemeClr val="tx1"/>
              </a:solidFill>
              <a:round/>
              <a:headEnd/>
              <a:tailEnd/>
            </a:ln>
          </p:spPr>
          <p:txBody>
            <a:bodyPr/>
            <a:lstStyle/>
            <a:p>
              <a:endParaRPr lang="zh-CN" altLang="en-US"/>
            </a:p>
          </p:txBody>
        </p:sp>
        <p:sp>
          <p:nvSpPr>
            <p:cNvPr id="42" name="Line 45"/>
            <p:cNvSpPr>
              <a:spLocks noChangeShapeType="1"/>
            </p:cNvSpPr>
            <p:nvPr/>
          </p:nvSpPr>
          <p:spPr bwMode="auto">
            <a:xfrm>
              <a:off x="7599338" y="2380423"/>
              <a:ext cx="3003150" cy="1434139"/>
            </a:xfrm>
            <a:prstGeom prst="line">
              <a:avLst/>
            </a:prstGeom>
            <a:noFill/>
            <a:ln w="15875">
              <a:solidFill>
                <a:schemeClr val="tx1"/>
              </a:solidFill>
              <a:round/>
              <a:headEnd/>
              <a:tailEnd/>
            </a:ln>
          </p:spPr>
          <p:txBody>
            <a:bodyPr/>
            <a:lstStyle/>
            <a:p>
              <a:endParaRPr lang="zh-CN" altLang="en-US"/>
            </a:p>
          </p:txBody>
        </p:sp>
        <p:sp>
          <p:nvSpPr>
            <p:cNvPr id="43" name="Line 46"/>
            <p:cNvSpPr>
              <a:spLocks noChangeShapeType="1"/>
            </p:cNvSpPr>
            <p:nvPr/>
          </p:nvSpPr>
          <p:spPr bwMode="auto">
            <a:xfrm flipV="1">
              <a:off x="2970387" y="2380423"/>
              <a:ext cx="3299739" cy="2057064"/>
            </a:xfrm>
            <a:prstGeom prst="line">
              <a:avLst/>
            </a:prstGeom>
            <a:noFill/>
            <a:ln w="12700">
              <a:solidFill>
                <a:schemeClr val="tx1"/>
              </a:solidFill>
              <a:round/>
              <a:headEnd/>
              <a:tailEnd/>
            </a:ln>
          </p:spPr>
          <p:txBody>
            <a:bodyPr/>
            <a:lstStyle/>
            <a:p>
              <a:endParaRPr lang="zh-CN" altLang="en-US"/>
            </a:p>
          </p:txBody>
        </p:sp>
        <p:sp>
          <p:nvSpPr>
            <p:cNvPr id="44" name="Line 47"/>
            <p:cNvSpPr>
              <a:spLocks noChangeShapeType="1"/>
            </p:cNvSpPr>
            <p:nvPr/>
          </p:nvSpPr>
          <p:spPr bwMode="auto">
            <a:xfrm flipV="1">
              <a:off x="2970387" y="2739742"/>
              <a:ext cx="3265577" cy="1325873"/>
            </a:xfrm>
            <a:prstGeom prst="line">
              <a:avLst/>
            </a:prstGeom>
            <a:noFill/>
            <a:ln w="12700">
              <a:solidFill>
                <a:schemeClr val="tx1"/>
              </a:solidFill>
              <a:round/>
              <a:headEnd/>
              <a:tailEnd/>
            </a:ln>
          </p:spPr>
          <p:txBody>
            <a:bodyPr/>
            <a:lstStyle/>
            <a:p>
              <a:endParaRPr lang="zh-CN" altLang="en-US"/>
            </a:p>
          </p:txBody>
        </p:sp>
        <p:sp>
          <p:nvSpPr>
            <p:cNvPr id="45" name="Freeform 48"/>
            <p:cNvSpPr>
              <a:spLocks/>
            </p:cNvSpPr>
            <p:nvPr/>
          </p:nvSpPr>
          <p:spPr bwMode="auto">
            <a:xfrm>
              <a:off x="3108588" y="3732970"/>
              <a:ext cx="1062128" cy="958708"/>
            </a:xfrm>
            <a:custGeom>
              <a:avLst/>
              <a:gdLst>
                <a:gd name="T0" fmla="*/ 188 w 577"/>
                <a:gd name="T1" fmla="*/ 0 h 558"/>
                <a:gd name="T2" fmla="*/ 151 w 577"/>
                <a:gd name="T3" fmla="*/ 1 h 558"/>
                <a:gd name="T4" fmla="*/ 115 w 577"/>
                <a:gd name="T5" fmla="*/ 10 h 558"/>
                <a:gd name="T6" fmla="*/ 84 w 577"/>
                <a:gd name="T7" fmla="*/ 20 h 558"/>
                <a:gd name="T8" fmla="*/ 55 w 577"/>
                <a:gd name="T9" fmla="*/ 33 h 558"/>
                <a:gd name="T10" fmla="*/ 36 w 577"/>
                <a:gd name="T11" fmla="*/ 50 h 558"/>
                <a:gd name="T12" fmla="*/ 15 w 577"/>
                <a:gd name="T13" fmla="*/ 70 h 558"/>
                <a:gd name="T14" fmla="*/ 7 w 577"/>
                <a:gd name="T15" fmla="*/ 91 h 558"/>
                <a:gd name="T16" fmla="*/ 0 w 577"/>
                <a:gd name="T17" fmla="*/ 115 h 558"/>
                <a:gd name="T18" fmla="*/ 0 w 577"/>
                <a:gd name="T19" fmla="*/ 685 h 558"/>
                <a:gd name="T20" fmla="*/ 7 w 577"/>
                <a:gd name="T21" fmla="*/ 710 h 558"/>
                <a:gd name="T22" fmla="*/ 15 w 577"/>
                <a:gd name="T23" fmla="*/ 731 h 558"/>
                <a:gd name="T24" fmla="*/ 36 w 577"/>
                <a:gd name="T25" fmla="*/ 750 h 558"/>
                <a:gd name="T26" fmla="*/ 55 w 577"/>
                <a:gd name="T27" fmla="*/ 770 h 558"/>
                <a:gd name="T28" fmla="*/ 84 w 577"/>
                <a:gd name="T29" fmla="*/ 784 h 558"/>
                <a:gd name="T30" fmla="*/ 115 w 577"/>
                <a:gd name="T31" fmla="*/ 793 h 558"/>
                <a:gd name="T32" fmla="*/ 151 w 577"/>
                <a:gd name="T33" fmla="*/ 798 h 558"/>
                <a:gd name="T34" fmla="*/ 188 w 577"/>
                <a:gd name="T35" fmla="*/ 803 h 558"/>
                <a:gd name="T36" fmla="*/ 950 w 577"/>
                <a:gd name="T37" fmla="*/ 803 h 558"/>
                <a:gd name="T38" fmla="*/ 991 w 577"/>
                <a:gd name="T39" fmla="*/ 798 h 558"/>
                <a:gd name="T40" fmla="*/ 1024 w 577"/>
                <a:gd name="T41" fmla="*/ 793 h 558"/>
                <a:gd name="T42" fmla="*/ 1054 w 577"/>
                <a:gd name="T43" fmla="*/ 784 h 558"/>
                <a:gd name="T44" fmla="*/ 1085 w 577"/>
                <a:gd name="T45" fmla="*/ 770 h 558"/>
                <a:gd name="T46" fmla="*/ 1110 w 577"/>
                <a:gd name="T47" fmla="*/ 750 h 558"/>
                <a:gd name="T48" fmla="*/ 1126 w 577"/>
                <a:gd name="T49" fmla="*/ 731 h 558"/>
                <a:gd name="T50" fmla="*/ 1136 w 577"/>
                <a:gd name="T51" fmla="*/ 710 h 558"/>
                <a:gd name="T52" fmla="*/ 1139 w 577"/>
                <a:gd name="T53" fmla="*/ 685 h 558"/>
                <a:gd name="T54" fmla="*/ 1139 w 577"/>
                <a:gd name="T55" fmla="*/ 115 h 558"/>
                <a:gd name="T56" fmla="*/ 1136 w 577"/>
                <a:gd name="T57" fmla="*/ 91 h 558"/>
                <a:gd name="T58" fmla="*/ 1126 w 577"/>
                <a:gd name="T59" fmla="*/ 70 h 558"/>
                <a:gd name="T60" fmla="*/ 1110 w 577"/>
                <a:gd name="T61" fmla="*/ 50 h 558"/>
                <a:gd name="T62" fmla="*/ 1085 w 577"/>
                <a:gd name="T63" fmla="*/ 33 h 558"/>
                <a:gd name="T64" fmla="*/ 1054 w 577"/>
                <a:gd name="T65" fmla="*/ 20 h 558"/>
                <a:gd name="T66" fmla="*/ 1024 w 577"/>
                <a:gd name="T67" fmla="*/ 10 h 558"/>
                <a:gd name="T68" fmla="*/ 991 w 577"/>
                <a:gd name="T69" fmla="*/ 1 h 558"/>
                <a:gd name="T70" fmla="*/ 950 w 577"/>
                <a:gd name="T71" fmla="*/ 0 h 558"/>
                <a:gd name="T72" fmla="*/ 188 w 577"/>
                <a:gd name="T73" fmla="*/ 0 h 5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77"/>
                <a:gd name="T112" fmla="*/ 0 h 558"/>
                <a:gd name="T113" fmla="*/ 577 w 577"/>
                <a:gd name="T114" fmla="*/ 558 h 55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77" h="558">
                  <a:moveTo>
                    <a:pt x="95" y="0"/>
                  </a:moveTo>
                  <a:lnTo>
                    <a:pt x="76" y="1"/>
                  </a:lnTo>
                  <a:lnTo>
                    <a:pt x="58" y="6"/>
                  </a:lnTo>
                  <a:lnTo>
                    <a:pt x="43" y="14"/>
                  </a:lnTo>
                  <a:lnTo>
                    <a:pt x="28" y="23"/>
                  </a:lnTo>
                  <a:lnTo>
                    <a:pt x="18" y="35"/>
                  </a:lnTo>
                  <a:lnTo>
                    <a:pt x="8" y="48"/>
                  </a:lnTo>
                  <a:lnTo>
                    <a:pt x="3" y="63"/>
                  </a:lnTo>
                  <a:lnTo>
                    <a:pt x="0" y="80"/>
                  </a:lnTo>
                  <a:lnTo>
                    <a:pt x="0" y="477"/>
                  </a:lnTo>
                  <a:lnTo>
                    <a:pt x="3" y="494"/>
                  </a:lnTo>
                  <a:lnTo>
                    <a:pt x="8" y="509"/>
                  </a:lnTo>
                  <a:lnTo>
                    <a:pt x="18" y="522"/>
                  </a:lnTo>
                  <a:lnTo>
                    <a:pt x="28" y="535"/>
                  </a:lnTo>
                  <a:lnTo>
                    <a:pt x="43" y="545"/>
                  </a:lnTo>
                  <a:lnTo>
                    <a:pt x="58" y="552"/>
                  </a:lnTo>
                  <a:lnTo>
                    <a:pt x="76" y="555"/>
                  </a:lnTo>
                  <a:lnTo>
                    <a:pt x="95" y="558"/>
                  </a:lnTo>
                  <a:lnTo>
                    <a:pt x="481" y="558"/>
                  </a:lnTo>
                  <a:lnTo>
                    <a:pt x="502" y="555"/>
                  </a:lnTo>
                  <a:lnTo>
                    <a:pt x="519" y="552"/>
                  </a:lnTo>
                  <a:lnTo>
                    <a:pt x="534" y="545"/>
                  </a:lnTo>
                  <a:lnTo>
                    <a:pt x="549" y="535"/>
                  </a:lnTo>
                  <a:lnTo>
                    <a:pt x="562" y="522"/>
                  </a:lnTo>
                  <a:lnTo>
                    <a:pt x="570" y="509"/>
                  </a:lnTo>
                  <a:lnTo>
                    <a:pt x="575" y="494"/>
                  </a:lnTo>
                  <a:lnTo>
                    <a:pt x="577" y="477"/>
                  </a:lnTo>
                  <a:lnTo>
                    <a:pt x="577" y="80"/>
                  </a:lnTo>
                  <a:lnTo>
                    <a:pt x="575" y="63"/>
                  </a:lnTo>
                  <a:lnTo>
                    <a:pt x="570" y="48"/>
                  </a:lnTo>
                  <a:lnTo>
                    <a:pt x="562" y="35"/>
                  </a:lnTo>
                  <a:lnTo>
                    <a:pt x="549" y="23"/>
                  </a:lnTo>
                  <a:lnTo>
                    <a:pt x="534" y="14"/>
                  </a:lnTo>
                  <a:lnTo>
                    <a:pt x="519" y="6"/>
                  </a:lnTo>
                  <a:lnTo>
                    <a:pt x="502" y="1"/>
                  </a:lnTo>
                  <a:lnTo>
                    <a:pt x="481" y="0"/>
                  </a:lnTo>
                  <a:lnTo>
                    <a:pt x="95" y="0"/>
                  </a:lnTo>
                  <a:close/>
                </a:path>
              </a:pathLst>
            </a:custGeom>
            <a:solidFill>
              <a:srgbClr val="CCCCCC"/>
            </a:solidFill>
            <a:ln w="12700">
              <a:solidFill>
                <a:srgbClr val="008000"/>
              </a:solidFill>
              <a:round/>
              <a:headEnd/>
              <a:tailEnd/>
            </a:ln>
          </p:spPr>
          <p:txBody>
            <a:bodyPr/>
            <a:lstStyle/>
            <a:p>
              <a:pPr eaLnBrk="0" hangingPunct="0"/>
              <a:endParaRPr lang="zh-CN" altLang="en-US">
                <a:latin typeface="Arial" charset="0"/>
              </a:endParaRPr>
            </a:p>
          </p:txBody>
        </p:sp>
        <p:sp>
          <p:nvSpPr>
            <p:cNvPr id="46" name="Line 49"/>
            <p:cNvSpPr>
              <a:spLocks noChangeShapeType="1"/>
            </p:cNvSpPr>
            <p:nvPr/>
          </p:nvSpPr>
          <p:spPr bwMode="auto">
            <a:xfrm>
              <a:off x="2981257" y="4437487"/>
              <a:ext cx="1332318" cy="10984"/>
            </a:xfrm>
            <a:prstGeom prst="line">
              <a:avLst/>
            </a:prstGeom>
            <a:noFill/>
            <a:ln w="15875">
              <a:solidFill>
                <a:schemeClr val="tx1"/>
              </a:solidFill>
              <a:round/>
              <a:headEnd/>
              <a:tailEnd/>
            </a:ln>
          </p:spPr>
          <p:txBody>
            <a:bodyPr/>
            <a:lstStyle/>
            <a:p>
              <a:endParaRPr lang="zh-CN" altLang="en-US"/>
            </a:p>
          </p:txBody>
        </p:sp>
        <p:sp>
          <p:nvSpPr>
            <p:cNvPr id="47" name="Rectangle 50"/>
            <p:cNvSpPr>
              <a:spLocks noChangeArrowheads="1"/>
            </p:cNvSpPr>
            <p:nvPr/>
          </p:nvSpPr>
          <p:spPr bwMode="auto">
            <a:xfrm>
              <a:off x="3162936" y="5939097"/>
              <a:ext cx="961194" cy="260467"/>
            </a:xfrm>
            <a:prstGeom prst="rect">
              <a:avLst/>
            </a:prstGeom>
            <a:solidFill>
              <a:srgbClr val="FFFFFF"/>
            </a:solidFill>
            <a:ln w="12700">
              <a:solidFill>
                <a:srgbClr val="008000"/>
              </a:solidFill>
              <a:miter lim="800000"/>
              <a:headEnd/>
              <a:tailEnd/>
            </a:ln>
          </p:spPr>
          <p:txBody>
            <a:bodyPr/>
            <a:lstStyle/>
            <a:p>
              <a:pPr eaLnBrk="0" hangingPunct="0"/>
              <a:endParaRPr lang="zh-CN" altLang="en-US">
                <a:latin typeface="Arial" charset="0"/>
              </a:endParaRPr>
            </a:p>
          </p:txBody>
        </p:sp>
        <p:sp>
          <p:nvSpPr>
            <p:cNvPr id="48" name="Rectangle 51"/>
            <p:cNvSpPr>
              <a:spLocks noChangeArrowheads="1"/>
            </p:cNvSpPr>
            <p:nvPr/>
          </p:nvSpPr>
          <p:spPr bwMode="auto">
            <a:xfrm>
              <a:off x="3394306" y="5994015"/>
              <a:ext cx="695663" cy="211826"/>
            </a:xfrm>
            <a:prstGeom prst="rect">
              <a:avLst/>
            </a:prstGeom>
            <a:noFill/>
            <a:ln w="9525">
              <a:noFill/>
              <a:miter lim="800000"/>
              <a:headEnd/>
              <a:tailEnd/>
            </a:ln>
          </p:spPr>
          <p:txBody>
            <a:bodyPr/>
            <a:lstStyle/>
            <a:p>
              <a:pPr eaLnBrk="0" hangingPunct="0"/>
              <a:endParaRPr lang="zh-CN" altLang="en-US">
                <a:latin typeface="Arial" charset="0"/>
              </a:endParaRPr>
            </a:p>
          </p:txBody>
        </p:sp>
        <p:sp>
          <p:nvSpPr>
            <p:cNvPr id="49" name="Rectangle 52"/>
            <p:cNvSpPr>
              <a:spLocks noChangeArrowheads="1"/>
            </p:cNvSpPr>
            <p:nvPr/>
          </p:nvSpPr>
          <p:spPr bwMode="auto">
            <a:xfrm>
              <a:off x="3394306" y="6023827"/>
              <a:ext cx="445635" cy="169277"/>
            </a:xfrm>
            <a:prstGeom prst="rect">
              <a:avLst/>
            </a:prstGeom>
            <a:noFill/>
            <a:ln w="9525">
              <a:noFill/>
              <a:miter lim="800000"/>
              <a:headEnd/>
              <a:tailEnd/>
            </a:ln>
          </p:spPr>
          <p:txBody>
            <a:bodyPr wrap="none" lIns="0" tIns="0" rIns="0" bIns="0">
              <a:spAutoFit/>
            </a:bodyPr>
            <a:lstStyle/>
            <a:p>
              <a:r>
                <a:rPr lang="en-US" altLang="zh-CN" sz="1100" i="1" dirty="0">
                  <a:solidFill>
                    <a:srgbClr val="000000"/>
                  </a:solidFill>
                  <a:latin typeface="Times New Roman" pitchFamily="18" charset="0"/>
                </a:rPr>
                <a:t>Object*</a:t>
              </a:r>
              <a:endParaRPr lang="en-US" altLang="zh-CN" dirty="0">
                <a:latin typeface="Times New Roman" pitchFamily="18" charset="0"/>
              </a:endParaRPr>
            </a:p>
          </p:txBody>
        </p:sp>
        <p:sp>
          <p:nvSpPr>
            <p:cNvPr id="50" name="Rectangle 53"/>
            <p:cNvSpPr>
              <a:spLocks noChangeArrowheads="1"/>
            </p:cNvSpPr>
            <p:nvPr/>
          </p:nvSpPr>
          <p:spPr bwMode="auto">
            <a:xfrm>
              <a:off x="3394306" y="6149354"/>
              <a:ext cx="482926" cy="6276"/>
            </a:xfrm>
            <a:prstGeom prst="rect">
              <a:avLst/>
            </a:prstGeom>
            <a:solidFill>
              <a:srgbClr val="000000"/>
            </a:solidFill>
            <a:ln w="9525">
              <a:noFill/>
              <a:miter lim="800000"/>
              <a:headEnd/>
              <a:tailEnd/>
            </a:ln>
          </p:spPr>
          <p:txBody>
            <a:bodyPr/>
            <a:lstStyle/>
            <a:p>
              <a:pPr eaLnBrk="0" hangingPunct="0"/>
              <a:endParaRPr lang="zh-CN" altLang="en-US">
                <a:latin typeface="Arial" charset="0"/>
              </a:endParaRPr>
            </a:p>
          </p:txBody>
        </p:sp>
        <p:sp>
          <p:nvSpPr>
            <p:cNvPr id="51" name="Rectangle 54"/>
            <p:cNvSpPr>
              <a:spLocks noChangeArrowheads="1"/>
            </p:cNvSpPr>
            <p:nvPr/>
          </p:nvSpPr>
          <p:spPr bwMode="auto">
            <a:xfrm>
              <a:off x="3113246" y="4901935"/>
              <a:ext cx="1069892" cy="819060"/>
            </a:xfrm>
            <a:prstGeom prst="rect">
              <a:avLst/>
            </a:prstGeom>
            <a:solidFill>
              <a:srgbClr val="CCCCCC"/>
            </a:solidFill>
            <a:ln w="12700">
              <a:solidFill>
                <a:srgbClr val="008000"/>
              </a:solidFill>
              <a:miter lim="800000"/>
              <a:headEnd/>
              <a:tailEnd/>
            </a:ln>
          </p:spPr>
          <p:txBody>
            <a:bodyPr/>
            <a:lstStyle/>
            <a:p>
              <a:pPr eaLnBrk="0" hangingPunct="0"/>
              <a:endParaRPr lang="zh-CN" altLang="en-US">
                <a:latin typeface="Arial" charset="0"/>
              </a:endParaRPr>
            </a:p>
          </p:txBody>
        </p:sp>
        <p:sp>
          <p:nvSpPr>
            <p:cNvPr id="52" name="Oval 55"/>
            <p:cNvSpPr>
              <a:spLocks noChangeArrowheads="1"/>
            </p:cNvSpPr>
            <p:nvPr/>
          </p:nvSpPr>
          <p:spPr bwMode="auto">
            <a:xfrm>
              <a:off x="3113246" y="4803083"/>
              <a:ext cx="1069892" cy="241638"/>
            </a:xfrm>
            <a:prstGeom prst="ellipse">
              <a:avLst/>
            </a:prstGeom>
            <a:solidFill>
              <a:srgbClr val="FFFFFF"/>
            </a:solidFill>
            <a:ln w="12700">
              <a:solidFill>
                <a:srgbClr val="008000"/>
              </a:solidFill>
              <a:round/>
              <a:headEnd/>
              <a:tailEnd/>
            </a:ln>
          </p:spPr>
          <p:txBody>
            <a:bodyPr/>
            <a:lstStyle/>
            <a:p>
              <a:pPr eaLnBrk="0" hangingPunct="0"/>
              <a:endParaRPr lang="zh-CN" altLang="en-US">
                <a:latin typeface="Arial" charset="0"/>
              </a:endParaRPr>
            </a:p>
          </p:txBody>
        </p:sp>
        <p:grpSp>
          <p:nvGrpSpPr>
            <p:cNvPr id="53" name="Group 56"/>
            <p:cNvGrpSpPr>
              <a:grpSpLocks/>
            </p:cNvGrpSpPr>
            <p:nvPr/>
          </p:nvGrpSpPr>
          <p:grpSpPr bwMode="auto">
            <a:xfrm>
              <a:off x="3113246" y="5658232"/>
              <a:ext cx="532617" cy="191428"/>
              <a:chOff x="965" y="3751"/>
              <a:chExt cx="289" cy="112"/>
            </a:xfrm>
          </p:grpSpPr>
          <p:sp>
            <p:nvSpPr>
              <p:cNvPr id="113" name="Freeform 57"/>
              <p:cNvSpPr>
                <a:spLocks/>
              </p:cNvSpPr>
              <p:nvPr/>
            </p:nvSpPr>
            <p:spPr bwMode="auto">
              <a:xfrm>
                <a:off x="965" y="3751"/>
                <a:ext cx="289" cy="112"/>
              </a:xfrm>
              <a:custGeom>
                <a:avLst/>
                <a:gdLst>
                  <a:gd name="T0" fmla="*/ 289 w 289"/>
                  <a:gd name="T1" fmla="*/ 112 h 112"/>
                  <a:gd name="T2" fmla="*/ 233 w 289"/>
                  <a:gd name="T3" fmla="*/ 110 h 112"/>
                  <a:gd name="T4" fmla="*/ 177 w 289"/>
                  <a:gd name="T5" fmla="*/ 103 h 112"/>
                  <a:gd name="T6" fmla="*/ 127 w 289"/>
                  <a:gd name="T7" fmla="*/ 93 h 112"/>
                  <a:gd name="T8" fmla="*/ 85 w 289"/>
                  <a:gd name="T9" fmla="*/ 78 h 112"/>
                  <a:gd name="T10" fmla="*/ 50 w 289"/>
                  <a:gd name="T11" fmla="*/ 63 h 112"/>
                  <a:gd name="T12" fmla="*/ 22 w 289"/>
                  <a:gd name="T13" fmla="*/ 44 h 112"/>
                  <a:gd name="T14" fmla="*/ 12 w 289"/>
                  <a:gd name="T15" fmla="*/ 33 h 112"/>
                  <a:gd name="T16" fmla="*/ 5 w 289"/>
                  <a:gd name="T17" fmla="*/ 22 h 112"/>
                  <a:gd name="T18" fmla="*/ 3 w 289"/>
                  <a:gd name="T19" fmla="*/ 11 h 112"/>
                  <a:gd name="T20" fmla="*/ 0 w 289"/>
                  <a:gd name="T21" fmla="*/ 0 h 112"/>
                  <a:gd name="T22" fmla="*/ 289 w 289"/>
                  <a:gd name="T23" fmla="*/ 0 h 112"/>
                  <a:gd name="T24" fmla="*/ 289 w 289"/>
                  <a:gd name="T25" fmla="*/ 112 h 1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9"/>
                  <a:gd name="T40" fmla="*/ 0 h 112"/>
                  <a:gd name="T41" fmla="*/ 289 w 289"/>
                  <a:gd name="T42" fmla="*/ 112 h 1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9" h="112">
                    <a:moveTo>
                      <a:pt x="289" y="112"/>
                    </a:moveTo>
                    <a:lnTo>
                      <a:pt x="233" y="110"/>
                    </a:lnTo>
                    <a:lnTo>
                      <a:pt x="177" y="103"/>
                    </a:lnTo>
                    <a:lnTo>
                      <a:pt x="127" y="93"/>
                    </a:lnTo>
                    <a:lnTo>
                      <a:pt x="85" y="78"/>
                    </a:lnTo>
                    <a:lnTo>
                      <a:pt x="50" y="63"/>
                    </a:lnTo>
                    <a:lnTo>
                      <a:pt x="22" y="44"/>
                    </a:lnTo>
                    <a:lnTo>
                      <a:pt x="12" y="33"/>
                    </a:lnTo>
                    <a:lnTo>
                      <a:pt x="5" y="22"/>
                    </a:lnTo>
                    <a:lnTo>
                      <a:pt x="3" y="11"/>
                    </a:lnTo>
                    <a:lnTo>
                      <a:pt x="0" y="0"/>
                    </a:lnTo>
                    <a:lnTo>
                      <a:pt x="289" y="0"/>
                    </a:lnTo>
                    <a:lnTo>
                      <a:pt x="289" y="112"/>
                    </a:lnTo>
                    <a:close/>
                  </a:path>
                </a:pathLst>
              </a:custGeom>
              <a:solidFill>
                <a:srgbClr val="CCCCCC"/>
              </a:solidFill>
              <a:ln w="9525">
                <a:noFill/>
                <a:round/>
                <a:headEnd/>
                <a:tailEnd/>
              </a:ln>
            </p:spPr>
            <p:txBody>
              <a:bodyPr/>
              <a:lstStyle/>
              <a:p>
                <a:pPr eaLnBrk="0" hangingPunct="0"/>
                <a:endParaRPr lang="zh-CN" altLang="en-US">
                  <a:latin typeface="Arial" charset="0"/>
                </a:endParaRPr>
              </a:p>
            </p:txBody>
          </p:sp>
          <p:sp>
            <p:nvSpPr>
              <p:cNvPr id="114" name="Freeform 58"/>
              <p:cNvSpPr>
                <a:spLocks/>
              </p:cNvSpPr>
              <p:nvPr/>
            </p:nvSpPr>
            <p:spPr bwMode="auto">
              <a:xfrm>
                <a:off x="965" y="3751"/>
                <a:ext cx="289" cy="112"/>
              </a:xfrm>
              <a:custGeom>
                <a:avLst/>
                <a:gdLst>
                  <a:gd name="T0" fmla="*/ 289 w 289"/>
                  <a:gd name="T1" fmla="*/ 112 h 112"/>
                  <a:gd name="T2" fmla="*/ 233 w 289"/>
                  <a:gd name="T3" fmla="*/ 110 h 112"/>
                  <a:gd name="T4" fmla="*/ 177 w 289"/>
                  <a:gd name="T5" fmla="*/ 103 h 112"/>
                  <a:gd name="T6" fmla="*/ 127 w 289"/>
                  <a:gd name="T7" fmla="*/ 93 h 112"/>
                  <a:gd name="T8" fmla="*/ 85 w 289"/>
                  <a:gd name="T9" fmla="*/ 78 h 112"/>
                  <a:gd name="T10" fmla="*/ 50 w 289"/>
                  <a:gd name="T11" fmla="*/ 63 h 112"/>
                  <a:gd name="T12" fmla="*/ 22 w 289"/>
                  <a:gd name="T13" fmla="*/ 44 h 112"/>
                  <a:gd name="T14" fmla="*/ 12 w 289"/>
                  <a:gd name="T15" fmla="*/ 33 h 112"/>
                  <a:gd name="T16" fmla="*/ 5 w 289"/>
                  <a:gd name="T17" fmla="*/ 22 h 112"/>
                  <a:gd name="T18" fmla="*/ 3 w 289"/>
                  <a:gd name="T19" fmla="*/ 11 h 112"/>
                  <a:gd name="T20" fmla="*/ 0 w 289"/>
                  <a:gd name="T21" fmla="*/ 0 h 1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
                  <a:gd name="T34" fmla="*/ 0 h 112"/>
                  <a:gd name="T35" fmla="*/ 289 w 289"/>
                  <a:gd name="T36" fmla="*/ 112 h 1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 h="112">
                    <a:moveTo>
                      <a:pt x="289" y="112"/>
                    </a:moveTo>
                    <a:lnTo>
                      <a:pt x="233" y="110"/>
                    </a:lnTo>
                    <a:lnTo>
                      <a:pt x="177" y="103"/>
                    </a:lnTo>
                    <a:lnTo>
                      <a:pt x="127" y="93"/>
                    </a:lnTo>
                    <a:lnTo>
                      <a:pt x="85" y="78"/>
                    </a:lnTo>
                    <a:lnTo>
                      <a:pt x="50" y="63"/>
                    </a:lnTo>
                    <a:lnTo>
                      <a:pt x="22" y="44"/>
                    </a:lnTo>
                    <a:lnTo>
                      <a:pt x="12" y="33"/>
                    </a:lnTo>
                    <a:lnTo>
                      <a:pt x="5" y="22"/>
                    </a:lnTo>
                    <a:lnTo>
                      <a:pt x="3" y="11"/>
                    </a:lnTo>
                    <a:lnTo>
                      <a:pt x="0" y="0"/>
                    </a:lnTo>
                  </a:path>
                </a:pathLst>
              </a:custGeom>
              <a:noFill/>
              <a:ln w="12700">
                <a:solidFill>
                  <a:srgbClr val="008000"/>
                </a:solidFill>
                <a:round/>
                <a:headEnd/>
                <a:tailEnd/>
              </a:ln>
            </p:spPr>
            <p:txBody>
              <a:bodyPr/>
              <a:lstStyle/>
              <a:p>
                <a:pPr eaLnBrk="0" hangingPunct="0"/>
                <a:endParaRPr lang="zh-CN" altLang="en-US">
                  <a:latin typeface="Arial" charset="0"/>
                </a:endParaRPr>
              </a:p>
            </p:txBody>
          </p:sp>
        </p:grpSp>
        <p:grpSp>
          <p:nvGrpSpPr>
            <p:cNvPr id="54" name="Group 59"/>
            <p:cNvGrpSpPr>
              <a:grpSpLocks/>
            </p:cNvGrpSpPr>
            <p:nvPr/>
          </p:nvGrpSpPr>
          <p:grpSpPr bwMode="auto">
            <a:xfrm>
              <a:off x="3642757" y="5658232"/>
              <a:ext cx="534169" cy="191428"/>
              <a:chOff x="1252" y="3751"/>
              <a:chExt cx="290" cy="112"/>
            </a:xfrm>
          </p:grpSpPr>
          <p:sp>
            <p:nvSpPr>
              <p:cNvPr id="111" name="Freeform 60"/>
              <p:cNvSpPr>
                <a:spLocks/>
              </p:cNvSpPr>
              <p:nvPr/>
            </p:nvSpPr>
            <p:spPr bwMode="auto">
              <a:xfrm>
                <a:off x="1252" y="3751"/>
                <a:ext cx="290" cy="112"/>
              </a:xfrm>
              <a:custGeom>
                <a:avLst/>
                <a:gdLst>
                  <a:gd name="T0" fmla="*/ 0 w 290"/>
                  <a:gd name="T1" fmla="*/ 112 h 112"/>
                  <a:gd name="T2" fmla="*/ 58 w 290"/>
                  <a:gd name="T3" fmla="*/ 110 h 112"/>
                  <a:gd name="T4" fmla="*/ 113 w 290"/>
                  <a:gd name="T5" fmla="*/ 103 h 112"/>
                  <a:gd name="T6" fmla="*/ 162 w 290"/>
                  <a:gd name="T7" fmla="*/ 93 h 112"/>
                  <a:gd name="T8" fmla="*/ 205 w 290"/>
                  <a:gd name="T9" fmla="*/ 78 h 112"/>
                  <a:gd name="T10" fmla="*/ 241 w 290"/>
                  <a:gd name="T11" fmla="*/ 63 h 112"/>
                  <a:gd name="T12" fmla="*/ 267 w 290"/>
                  <a:gd name="T13" fmla="*/ 44 h 112"/>
                  <a:gd name="T14" fmla="*/ 277 w 290"/>
                  <a:gd name="T15" fmla="*/ 33 h 112"/>
                  <a:gd name="T16" fmla="*/ 285 w 290"/>
                  <a:gd name="T17" fmla="*/ 22 h 112"/>
                  <a:gd name="T18" fmla="*/ 287 w 290"/>
                  <a:gd name="T19" fmla="*/ 11 h 112"/>
                  <a:gd name="T20" fmla="*/ 290 w 290"/>
                  <a:gd name="T21" fmla="*/ 0 h 112"/>
                  <a:gd name="T22" fmla="*/ 0 w 290"/>
                  <a:gd name="T23" fmla="*/ 0 h 112"/>
                  <a:gd name="T24" fmla="*/ 0 w 290"/>
                  <a:gd name="T25" fmla="*/ 112 h 1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0"/>
                  <a:gd name="T40" fmla="*/ 0 h 112"/>
                  <a:gd name="T41" fmla="*/ 290 w 290"/>
                  <a:gd name="T42" fmla="*/ 112 h 1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0" h="112">
                    <a:moveTo>
                      <a:pt x="0" y="112"/>
                    </a:moveTo>
                    <a:lnTo>
                      <a:pt x="58" y="110"/>
                    </a:lnTo>
                    <a:lnTo>
                      <a:pt x="113" y="103"/>
                    </a:lnTo>
                    <a:lnTo>
                      <a:pt x="162" y="93"/>
                    </a:lnTo>
                    <a:lnTo>
                      <a:pt x="205" y="78"/>
                    </a:lnTo>
                    <a:lnTo>
                      <a:pt x="241" y="63"/>
                    </a:lnTo>
                    <a:lnTo>
                      <a:pt x="267" y="44"/>
                    </a:lnTo>
                    <a:lnTo>
                      <a:pt x="277" y="33"/>
                    </a:lnTo>
                    <a:lnTo>
                      <a:pt x="285" y="22"/>
                    </a:lnTo>
                    <a:lnTo>
                      <a:pt x="287" y="11"/>
                    </a:lnTo>
                    <a:lnTo>
                      <a:pt x="290" y="0"/>
                    </a:lnTo>
                    <a:lnTo>
                      <a:pt x="0" y="0"/>
                    </a:lnTo>
                    <a:lnTo>
                      <a:pt x="0" y="112"/>
                    </a:lnTo>
                    <a:close/>
                  </a:path>
                </a:pathLst>
              </a:custGeom>
              <a:solidFill>
                <a:srgbClr val="CCCCCC"/>
              </a:solidFill>
              <a:ln w="9525">
                <a:noFill/>
                <a:round/>
                <a:headEnd/>
                <a:tailEnd/>
              </a:ln>
            </p:spPr>
            <p:txBody>
              <a:bodyPr/>
              <a:lstStyle/>
              <a:p>
                <a:pPr eaLnBrk="0" hangingPunct="0"/>
                <a:endParaRPr lang="zh-CN" altLang="en-US">
                  <a:latin typeface="Arial" charset="0"/>
                </a:endParaRPr>
              </a:p>
            </p:txBody>
          </p:sp>
          <p:sp>
            <p:nvSpPr>
              <p:cNvPr id="112" name="Freeform 61"/>
              <p:cNvSpPr>
                <a:spLocks/>
              </p:cNvSpPr>
              <p:nvPr/>
            </p:nvSpPr>
            <p:spPr bwMode="auto">
              <a:xfrm>
                <a:off x="1252" y="3751"/>
                <a:ext cx="290" cy="112"/>
              </a:xfrm>
              <a:custGeom>
                <a:avLst/>
                <a:gdLst>
                  <a:gd name="T0" fmla="*/ 0 w 290"/>
                  <a:gd name="T1" fmla="*/ 112 h 112"/>
                  <a:gd name="T2" fmla="*/ 58 w 290"/>
                  <a:gd name="T3" fmla="*/ 110 h 112"/>
                  <a:gd name="T4" fmla="*/ 113 w 290"/>
                  <a:gd name="T5" fmla="*/ 103 h 112"/>
                  <a:gd name="T6" fmla="*/ 162 w 290"/>
                  <a:gd name="T7" fmla="*/ 93 h 112"/>
                  <a:gd name="T8" fmla="*/ 205 w 290"/>
                  <a:gd name="T9" fmla="*/ 78 h 112"/>
                  <a:gd name="T10" fmla="*/ 241 w 290"/>
                  <a:gd name="T11" fmla="*/ 63 h 112"/>
                  <a:gd name="T12" fmla="*/ 267 w 290"/>
                  <a:gd name="T13" fmla="*/ 44 h 112"/>
                  <a:gd name="T14" fmla="*/ 277 w 290"/>
                  <a:gd name="T15" fmla="*/ 33 h 112"/>
                  <a:gd name="T16" fmla="*/ 285 w 290"/>
                  <a:gd name="T17" fmla="*/ 22 h 112"/>
                  <a:gd name="T18" fmla="*/ 287 w 290"/>
                  <a:gd name="T19" fmla="*/ 11 h 112"/>
                  <a:gd name="T20" fmla="*/ 290 w 290"/>
                  <a:gd name="T21" fmla="*/ 0 h 1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0"/>
                  <a:gd name="T34" fmla="*/ 0 h 112"/>
                  <a:gd name="T35" fmla="*/ 290 w 290"/>
                  <a:gd name="T36" fmla="*/ 112 h 1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0" h="112">
                    <a:moveTo>
                      <a:pt x="0" y="112"/>
                    </a:moveTo>
                    <a:lnTo>
                      <a:pt x="58" y="110"/>
                    </a:lnTo>
                    <a:lnTo>
                      <a:pt x="113" y="103"/>
                    </a:lnTo>
                    <a:lnTo>
                      <a:pt x="162" y="93"/>
                    </a:lnTo>
                    <a:lnTo>
                      <a:pt x="205" y="78"/>
                    </a:lnTo>
                    <a:lnTo>
                      <a:pt x="241" y="63"/>
                    </a:lnTo>
                    <a:lnTo>
                      <a:pt x="267" y="44"/>
                    </a:lnTo>
                    <a:lnTo>
                      <a:pt x="277" y="33"/>
                    </a:lnTo>
                    <a:lnTo>
                      <a:pt x="285" y="22"/>
                    </a:lnTo>
                    <a:lnTo>
                      <a:pt x="287" y="11"/>
                    </a:lnTo>
                    <a:lnTo>
                      <a:pt x="290" y="0"/>
                    </a:lnTo>
                  </a:path>
                </a:pathLst>
              </a:custGeom>
              <a:noFill/>
              <a:ln w="12700">
                <a:solidFill>
                  <a:srgbClr val="008000"/>
                </a:solidFill>
                <a:round/>
                <a:headEnd/>
                <a:tailEnd/>
              </a:ln>
            </p:spPr>
            <p:txBody>
              <a:bodyPr/>
              <a:lstStyle/>
              <a:p>
                <a:pPr eaLnBrk="0" hangingPunct="0"/>
                <a:endParaRPr lang="zh-CN" altLang="en-US">
                  <a:latin typeface="Arial" charset="0"/>
                </a:endParaRPr>
              </a:p>
            </p:txBody>
          </p:sp>
        </p:grpSp>
        <p:sp>
          <p:nvSpPr>
            <p:cNvPr id="55" name="Freeform 62"/>
            <p:cNvSpPr>
              <a:spLocks/>
            </p:cNvSpPr>
            <p:nvPr/>
          </p:nvSpPr>
          <p:spPr bwMode="auto">
            <a:xfrm>
              <a:off x="3389648" y="5167110"/>
              <a:ext cx="551250" cy="502106"/>
            </a:xfrm>
            <a:custGeom>
              <a:avLst/>
              <a:gdLst>
                <a:gd name="T0" fmla="*/ 97 w 299"/>
                <a:gd name="T1" fmla="*/ 0 h 292"/>
                <a:gd name="T2" fmla="*/ 61 w 299"/>
                <a:gd name="T3" fmla="*/ 5 h 292"/>
                <a:gd name="T4" fmla="*/ 30 w 299"/>
                <a:gd name="T5" fmla="*/ 18 h 292"/>
                <a:gd name="T6" fmla="*/ 9 w 299"/>
                <a:gd name="T7" fmla="*/ 37 h 292"/>
                <a:gd name="T8" fmla="*/ 0 w 299"/>
                <a:gd name="T9" fmla="*/ 62 h 292"/>
                <a:gd name="T10" fmla="*/ 0 w 299"/>
                <a:gd name="T11" fmla="*/ 359 h 292"/>
                <a:gd name="T12" fmla="*/ 9 w 299"/>
                <a:gd name="T13" fmla="*/ 385 h 292"/>
                <a:gd name="T14" fmla="*/ 30 w 299"/>
                <a:gd name="T15" fmla="*/ 402 h 292"/>
                <a:gd name="T16" fmla="*/ 61 w 299"/>
                <a:gd name="T17" fmla="*/ 414 h 292"/>
                <a:gd name="T18" fmla="*/ 97 w 299"/>
                <a:gd name="T19" fmla="*/ 422 h 292"/>
                <a:gd name="T20" fmla="*/ 495 w 299"/>
                <a:gd name="T21" fmla="*/ 422 h 292"/>
                <a:gd name="T22" fmla="*/ 534 w 299"/>
                <a:gd name="T23" fmla="*/ 414 h 292"/>
                <a:gd name="T24" fmla="*/ 564 w 299"/>
                <a:gd name="T25" fmla="*/ 402 h 292"/>
                <a:gd name="T26" fmla="*/ 584 w 299"/>
                <a:gd name="T27" fmla="*/ 385 h 292"/>
                <a:gd name="T28" fmla="*/ 594 w 299"/>
                <a:gd name="T29" fmla="*/ 359 h 292"/>
                <a:gd name="T30" fmla="*/ 594 w 299"/>
                <a:gd name="T31" fmla="*/ 62 h 292"/>
                <a:gd name="T32" fmla="*/ 584 w 299"/>
                <a:gd name="T33" fmla="*/ 37 h 292"/>
                <a:gd name="T34" fmla="*/ 564 w 299"/>
                <a:gd name="T35" fmla="*/ 18 h 292"/>
                <a:gd name="T36" fmla="*/ 534 w 299"/>
                <a:gd name="T37" fmla="*/ 5 h 292"/>
                <a:gd name="T38" fmla="*/ 495 w 299"/>
                <a:gd name="T39" fmla="*/ 0 h 292"/>
                <a:gd name="T40" fmla="*/ 97 w 299"/>
                <a:gd name="T41" fmla="*/ 0 h 2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9"/>
                <a:gd name="T64" fmla="*/ 0 h 292"/>
                <a:gd name="T65" fmla="*/ 299 w 299"/>
                <a:gd name="T66" fmla="*/ 292 h 2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9" h="292">
                  <a:moveTo>
                    <a:pt x="49" y="0"/>
                  </a:moveTo>
                  <a:lnTo>
                    <a:pt x="30" y="5"/>
                  </a:lnTo>
                  <a:lnTo>
                    <a:pt x="15" y="13"/>
                  </a:lnTo>
                  <a:lnTo>
                    <a:pt x="5" y="26"/>
                  </a:lnTo>
                  <a:lnTo>
                    <a:pt x="0" y="43"/>
                  </a:lnTo>
                  <a:lnTo>
                    <a:pt x="0" y="249"/>
                  </a:lnTo>
                  <a:lnTo>
                    <a:pt x="5" y="266"/>
                  </a:lnTo>
                  <a:lnTo>
                    <a:pt x="15" y="279"/>
                  </a:lnTo>
                  <a:lnTo>
                    <a:pt x="30" y="287"/>
                  </a:lnTo>
                  <a:lnTo>
                    <a:pt x="49" y="292"/>
                  </a:lnTo>
                  <a:lnTo>
                    <a:pt x="249" y="292"/>
                  </a:lnTo>
                  <a:lnTo>
                    <a:pt x="269" y="287"/>
                  </a:lnTo>
                  <a:lnTo>
                    <a:pt x="284" y="279"/>
                  </a:lnTo>
                  <a:lnTo>
                    <a:pt x="294" y="266"/>
                  </a:lnTo>
                  <a:lnTo>
                    <a:pt x="299" y="249"/>
                  </a:lnTo>
                  <a:lnTo>
                    <a:pt x="299" y="43"/>
                  </a:lnTo>
                  <a:lnTo>
                    <a:pt x="294" y="26"/>
                  </a:lnTo>
                  <a:lnTo>
                    <a:pt x="284" y="13"/>
                  </a:lnTo>
                  <a:lnTo>
                    <a:pt x="269" y="5"/>
                  </a:lnTo>
                  <a:lnTo>
                    <a:pt x="249" y="0"/>
                  </a:lnTo>
                  <a:lnTo>
                    <a:pt x="49" y="0"/>
                  </a:lnTo>
                  <a:close/>
                </a:path>
              </a:pathLst>
            </a:custGeom>
            <a:solidFill>
              <a:srgbClr val="FFFFFF"/>
            </a:solidFill>
            <a:ln w="9525">
              <a:noFill/>
              <a:round/>
              <a:headEnd/>
              <a:tailEnd/>
            </a:ln>
          </p:spPr>
          <p:txBody>
            <a:bodyPr/>
            <a:lstStyle/>
            <a:p>
              <a:pPr eaLnBrk="0" hangingPunct="0"/>
              <a:endParaRPr lang="zh-CN" altLang="en-US">
                <a:latin typeface="Arial" charset="0"/>
              </a:endParaRPr>
            </a:p>
          </p:txBody>
        </p:sp>
        <p:sp>
          <p:nvSpPr>
            <p:cNvPr id="56" name="Rectangle 63"/>
            <p:cNvSpPr>
              <a:spLocks noChangeArrowheads="1"/>
            </p:cNvSpPr>
            <p:nvPr/>
          </p:nvSpPr>
          <p:spPr bwMode="auto">
            <a:xfrm>
              <a:off x="3551141" y="5167110"/>
              <a:ext cx="341620" cy="213395"/>
            </a:xfrm>
            <a:prstGeom prst="rect">
              <a:avLst/>
            </a:prstGeom>
            <a:noFill/>
            <a:ln w="9525">
              <a:noFill/>
              <a:miter lim="800000"/>
              <a:headEnd/>
              <a:tailEnd/>
            </a:ln>
          </p:spPr>
          <p:txBody>
            <a:bodyPr/>
            <a:lstStyle/>
            <a:p>
              <a:pPr eaLnBrk="0" hangingPunct="0"/>
              <a:endParaRPr lang="zh-CN" altLang="en-US">
                <a:latin typeface="Arial" charset="0"/>
              </a:endParaRPr>
            </a:p>
          </p:txBody>
        </p:sp>
        <p:sp>
          <p:nvSpPr>
            <p:cNvPr id="57" name="Rectangle 64"/>
            <p:cNvSpPr>
              <a:spLocks noChangeArrowheads="1"/>
            </p:cNvSpPr>
            <p:nvPr/>
          </p:nvSpPr>
          <p:spPr bwMode="auto">
            <a:xfrm>
              <a:off x="3552694" y="5196922"/>
              <a:ext cx="192549" cy="166323"/>
            </a:xfrm>
            <a:prstGeom prst="rect">
              <a:avLst/>
            </a:prstGeom>
            <a:noFill/>
            <a:ln w="9525">
              <a:noFill/>
              <a:miter lim="800000"/>
              <a:headEnd/>
              <a:tailEnd/>
            </a:ln>
          </p:spPr>
          <p:txBody>
            <a:bodyPr wrap="none" lIns="0" tIns="0" rIns="0" bIns="0">
              <a:spAutoFit/>
            </a:bodyPr>
            <a:lstStyle/>
            <a:p>
              <a:r>
                <a:rPr lang="en-US" altLang="zh-CN" sz="1100">
                  <a:solidFill>
                    <a:srgbClr val="000000"/>
                  </a:solidFill>
                  <a:latin typeface="Times New Roman" pitchFamily="18" charset="0"/>
                </a:rPr>
                <a:t>DB</a:t>
              </a:r>
              <a:endParaRPr lang="en-US" altLang="zh-CN">
                <a:latin typeface="Times New Roman" pitchFamily="18" charset="0"/>
              </a:endParaRPr>
            </a:p>
          </p:txBody>
        </p:sp>
        <p:sp>
          <p:nvSpPr>
            <p:cNvPr id="58" name="Rectangle 65"/>
            <p:cNvSpPr>
              <a:spLocks noChangeArrowheads="1"/>
            </p:cNvSpPr>
            <p:nvPr/>
          </p:nvSpPr>
          <p:spPr bwMode="auto">
            <a:xfrm>
              <a:off x="3473500" y="5322449"/>
              <a:ext cx="588518" cy="211826"/>
            </a:xfrm>
            <a:prstGeom prst="rect">
              <a:avLst/>
            </a:prstGeom>
            <a:noFill/>
            <a:ln w="9525">
              <a:noFill/>
              <a:miter lim="800000"/>
              <a:headEnd/>
              <a:tailEnd/>
            </a:ln>
          </p:spPr>
          <p:txBody>
            <a:bodyPr/>
            <a:lstStyle/>
            <a:p>
              <a:pPr eaLnBrk="0" hangingPunct="0"/>
              <a:endParaRPr lang="zh-CN" altLang="en-US">
                <a:latin typeface="Arial" charset="0"/>
              </a:endParaRPr>
            </a:p>
          </p:txBody>
        </p:sp>
        <p:sp>
          <p:nvSpPr>
            <p:cNvPr id="59" name="Rectangle 66"/>
            <p:cNvSpPr>
              <a:spLocks noChangeArrowheads="1"/>
            </p:cNvSpPr>
            <p:nvPr/>
          </p:nvSpPr>
          <p:spPr bwMode="auto">
            <a:xfrm>
              <a:off x="3473500" y="5352261"/>
              <a:ext cx="361807" cy="166323"/>
            </a:xfrm>
            <a:prstGeom prst="rect">
              <a:avLst/>
            </a:prstGeom>
            <a:noFill/>
            <a:ln w="9525">
              <a:noFill/>
              <a:miter lim="800000"/>
              <a:headEnd/>
              <a:tailEnd/>
            </a:ln>
          </p:spPr>
          <p:txBody>
            <a:bodyPr wrap="none" lIns="0" tIns="0" rIns="0" bIns="0">
              <a:spAutoFit/>
            </a:bodyPr>
            <a:lstStyle/>
            <a:p>
              <a:r>
                <a:rPr lang="en-US" altLang="zh-CN" sz="1100">
                  <a:solidFill>
                    <a:srgbClr val="000000"/>
                  </a:solidFill>
                  <a:latin typeface="Times New Roman" pitchFamily="18" charset="0"/>
                </a:rPr>
                <a:t>Tables</a:t>
              </a:r>
              <a:endParaRPr lang="en-US" altLang="zh-CN">
                <a:latin typeface="Times New Roman" pitchFamily="18" charset="0"/>
              </a:endParaRPr>
            </a:p>
          </p:txBody>
        </p:sp>
        <p:sp>
          <p:nvSpPr>
            <p:cNvPr id="60" name="Rectangle 67"/>
            <p:cNvSpPr>
              <a:spLocks noChangeArrowheads="1"/>
            </p:cNvSpPr>
            <p:nvPr/>
          </p:nvSpPr>
          <p:spPr bwMode="auto">
            <a:xfrm>
              <a:off x="3600831" y="4362171"/>
              <a:ext cx="76088" cy="568007"/>
            </a:xfrm>
            <a:prstGeom prst="rect">
              <a:avLst/>
            </a:prstGeom>
            <a:solidFill>
              <a:srgbClr val="FFFFFF"/>
            </a:solidFill>
            <a:ln w="4763">
              <a:solidFill>
                <a:srgbClr val="008000"/>
              </a:solidFill>
              <a:miter lim="800000"/>
              <a:headEnd/>
              <a:tailEnd/>
            </a:ln>
          </p:spPr>
          <p:txBody>
            <a:bodyPr/>
            <a:lstStyle/>
            <a:p>
              <a:pPr eaLnBrk="0" hangingPunct="0"/>
              <a:endParaRPr lang="zh-CN" altLang="en-US">
                <a:latin typeface="Arial" charset="0"/>
              </a:endParaRPr>
            </a:p>
          </p:txBody>
        </p:sp>
        <p:sp>
          <p:nvSpPr>
            <p:cNvPr id="61" name="Freeform 68"/>
            <p:cNvSpPr>
              <a:spLocks/>
            </p:cNvSpPr>
            <p:nvPr/>
          </p:nvSpPr>
          <p:spPr bwMode="auto">
            <a:xfrm>
              <a:off x="3270081" y="3817701"/>
              <a:ext cx="739141" cy="539764"/>
            </a:xfrm>
            <a:custGeom>
              <a:avLst/>
              <a:gdLst>
                <a:gd name="T0" fmla="*/ 119 w 401"/>
                <a:gd name="T1" fmla="*/ 0 h 314"/>
                <a:gd name="T2" fmla="*/ 93 w 401"/>
                <a:gd name="T3" fmla="*/ 2 h 314"/>
                <a:gd name="T4" fmla="*/ 74 w 401"/>
                <a:gd name="T5" fmla="*/ 5 h 314"/>
                <a:gd name="T6" fmla="*/ 33 w 401"/>
                <a:gd name="T7" fmla="*/ 22 h 314"/>
                <a:gd name="T8" fmla="*/ 8 w 401"/>
                <a:gd name="T9" fmla="*/ 46 h 314"/>
                <a:gd name="T10" fmla="*/ 2 w 401"/>
                <a:gd name="T11" fmla="*/ 61 h 314"/>
                <a:gd name="T12" fmla="*/ 0 w 401"/>
                <a:gd name="T13" fmla="*/ 77 h 314"/>
                <a:gd name="T14" fmla="*/ 0 w 401"/>
                <a:gd name="T15" fmla="*/ 377 h 314"/>
                <a:gd name="T16" fmla="*/ 2 w 401"/>
                <a:gd name="T17" fmla="*/ 390 h 314"/>
                <a:gd name="T18" fmla="*/ 8 w 401"/>
                <a:gd name="T19" fmla="*/ 406 h 314"/>
                <a:gd name="T20" fmla="*/ 33 w 401"/>
                <a:gd name="T21" fmla="*/ 431 h 314"/>
                <a:gd name="T22" fmla="*/ 74 w 401"/>
                <a:gd name="T23" fmla="*/ 445 h 314"/>
                <a:gd name="T24" fmla="*/ 93 w 401"/>
                <a:gd name="T25" fmla="*/ 452 h 314"/>
                <a:gd name="T26" fmla="*/ 119 w 401"/>
                <a:gd name="T27" fmla="*/ 452 h 314"/>
                <a:gd name="T28" fmla="*/ 672 w 401"/>
                <a:gd name="T29" fmla="*/ 452 h 314"/>
                <a:gd name="T30" fmla="*/ 699 w 401"/>
                <a:gd name="T31" fmla="*/ 452 h 314"/>
                <a:gd name="T32" fmla="*/ 723 w 401"/>
                <a:gd name="T33" fmla="*/ 445 h 314"/>
                <a:gd name="T34" fmla="*/ 763 w 401"/>
                <a:gd name="T35" fmla="*/ 431 h 314"/>
                <a:gd name="T36" fmla="*/ 788 w 401"/>
                <a:gd name="T37" fmla="*/ 406 h 314"/>
                <a:gd name="T38" fmla="*/ 796 w 401"/>
                <a:gd name="T39" fmla="*/ 390 h 314"/>
                <a:gd name="T40" fmla="*/ 796 w 401"/>
                <a:gd name="T41" fmla="*/ 377 h 314"/>
                <a:gd name="T42" fmla="*/ 796 w 401"/>
                <a:gd name="T43" fmla="*/ 77 h 314"/>
                <a:gd name="T44" fmla="*/ 796 w 401"/>
                <a:gd name="T45" fmla="*/ 61 h 314"/>
                <a:gd name="T46" fmla="*/ 788 w 401"/>
                <a:gd name="T47" fmla="*/ 46 h 314"/>
                <a:gd name="T48" fmla="*/ 763 w 401"/>
                <a:gd name="T49" fmla="*/ 22 h 314"/>
                <a:gd name="T50" fmla="*/ 723 w 401"/>
                <a:gd name="T51" fmla="*/ 5 h 314"/>
                <a:gd name="T52" fmla="*/ 699 w 401"/>
                <a:gd name="T53" fmla="*/ 2 h 314"/>
                <a:gd name="T54" fmla="*/ 672 w 401"/>
                <a:gd name="T55" fmla="*/ 0 h 314"/>
                <a:gd name="T56" fmla="*/ 119 w 401"/>
                <a:gd name="T57" fmla="*/ 0 h 3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01"/>
                <a:gd name="T88" fmla="*/ 0 h 314"/>
                <a:gd name="T89" fmla="*/ 401 w 401"/>
                <a:gd name="T90" fmla="*/ 314 h 3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01" h="314">
                  <a:moveTo>
                    <a:pt x="60" y="0"/>
                  </a:moveTo>
                  <a:lnTo>
                    <a:pt x="47" y="2"/>
                  </a:lnTo>
                  <a:lnTo>
                    <a:pt x="37" y="5"/>
                  </a:lnTo>
                  <a:lnTo>
                    <a:pt x="17" y="15"/>
                  </a:lnTo>
                  <a:lnTo>
                    <a:pt x="4" y="32"/>
                  </a:lnTo>
                  <a:lnTo>
                    <a:pt x="2" y="43"/>
                  </a:lnTo>
                  <a:lnTo>
                    <a:pt x="0" y="53"/>
                  </a:lnTo>
                  <a:lnTo>
                    <a:pt x="0" y="262"/>
                  </a:lnTo>
                  <a:lnTo>
                    <a:pt x="2" y="271"/>
                  </a:lnTo>
                  <a:lnTo>
                    <a:pt x="4" y="282"/>
                  </a:lnTo>
                  <a:lnTo>
                    <a:pt x="17" y="299"/>
                  </a:lnTo>
                  <a:lnTo>
                    <a:pt x="37" y="309"/>
                  </a:lnTo>
                  <a:lnTo>
                    <a:pt x="47" y="314"/>
                  </a:lnTo>
                  <a:lnTo>
                    <a:pt x="60" y="314"/>
                  </a:lnTo>
                  <a:lnTo>
                    <a:pt x="339" y="314"/>
                  </a:lnTo>
                  <a:lnTo>
                    <a:pt x="352" y="314"/>
                  </a:lnTo>
                  <a:lnTo>
                    <a:pt x="364" y="309"/>
                  </a:lnTo>
                  <a:lnTo>
                    <a:pt x="385" y="299"/>
                  </a:lnTo>
                  <a:lnTo>
                    <a:pt x="397" y="282"/>
                  </a:lnTo>
                  <a:lnTo>
                    <a:pt x="401" y="271"/>
                  </a:lnTo>
                  <a:lnTo>
                    <a:pt x="401" y="262"/>
                  </a:lnTo>
                  <a:lnTo>
                    <a:pt x="401" y="53"/>
                  </a:lnTo>
                  <a:lnTo>
                    <a:pt x="401" y="43"/>
                  </a:lnTo>
                  <a:lnTo>
                    <a:pt x="397" y="32"/>
                  </a:lnTo>
                  <a:lnTo>
                    <a:pt x="385" y="15"/>
                  </a:lnTo>
                  <a:lnTo>
                    <a:pt x="364" y="5"/>
                  </a:lnTo>
                  <a:lnTo>
                    <a:pt x="352" y="2"/>
                  </a:lnTo>
                  <a:lnTo>
                    <a:pt x="339" y="0"/>
                  </a:lnTo>
                  <a:lnTo>
                    <a:pt x="60" y="0"/>
                  </a:lnTo>
                  <a:close/>
                </a:path>
              </a:pathLst>
            </a:custGeom>
            <a:solidFill>
              <a:srgbClr val="FFFFFF"/>
            </a:solidFill>
            <a:ln w="4763">
              <a:solidFill>
                <a:srgbClr val="008000"/>
              </a:solidFill>
              <a:round/>
              <a:headEnd/>
              <a:tailEnd/>
            </a:ln>
          </p:spPr>
          <p:txBody>
            <a:bodyPr/>
            <a:lstStyle/>
            <a:p>
              <a:pPr eaLnBrk="0" hangingPunct="0"/>
              <a:endParaRPr lang="zh-CN" altLang="en-US">
                <a:latin typeface="Arial" charset="0"/>
              </a:endParaRPr>
            </a:p>
          </p:txBody>
        </p:sp>
        <p:sp>
          <p:nvSpPr>
            <p:cNvPr id="62" name="Freeform 69"/>
            <p:cNvSpPr>
              <a:spLocks/>
            </p:cNvSpPr>
            <p:nvPr/>
          </p:nvSpPr>
          <p:spPr bwMode="auto">
            <a:xfrm>
              <a:off x="3296479" y="3830253"/>
              <a:ext cx="697215" cy="481708"/>
            </a:xfrm>
            <a:custGeom>
              <a:avLst/>
              <a:gdLst>
                <a:gd name="T0" fmla="*/ 109 w 379"/>
                <a:gd name="T1" fmla="*/ 0 h 280"/>
                <a:gd name="T2" fmla="*/ 69 w 379"/>
                <a:gd name="T3" fmla="*/ 4 h 280"/>
                <a:gd name="T4" fmla="*/ 36 w 379"/>
                <a:gd name="T5" fmla="*/ 22 h 280"/>
                <a:gd name="T6" fmla="*/ 9 w 379"/>
                <a:gd name="T7" fmla="*/ 42 h 280"/>
                <a:gd name="T8" fmla="*/ 0 w 379"/>
                <a:gd name="T9" fmla="*/ 66 h 280"/>
                <a:gd name="T10" fmla="*/ 0 w 379"/>
                <a:gd name="T11" fmla="*/ 337 h 280"/>
                <a:gd name="T12" fmla="*/ 9 w 379"/>
                <a:gd name="T13" fmla="*/ 365 h 280"/>
                <a:gd name="T14" fmla="*/ 36 w 379"/>
                <a:gd name="T15" fmla="*/ 386 h 280"/>
                <a:gd name="T16" fmla="*/ 69 w 379"/>
                <a:gd name="T17" fmla="*/ 398 h 280"/>
                <a:gd name="T18" fmla="*/ 109 w 379"/>
                <a:gd name="T19" fmla="*/ 405 h 280"/>
                <a:gd name="T20" fmla="*/ 640 w 379"/>
                <a:gd name="T21" fmla="*/ 405 h 280"/>
                <a:gd name="T22" fmla="*/ 685 w 379"/>
                <a:gd name="T23" fmla="*/ 398 h 280"/>
                <a:gd name="T24" fmla="*/ 721 w 379"/>
                <a:gd name="T25" fmla="*/ 386 h 280"/>
                <a:gd name="T26" fmla="*/ 739 w 379"/>
                <a:gd name="T27" fmla="*/ 365 h 280"/>
                <a:gd name="T28" fmla="*/ 746 w 379"/>
                <a:gd name="T29" fmla="*/ 337 h 280"/>
                <a:gd name="T30" fmla="*/ 746 w 379"/>
                <a:gd name="T31" fmla="*/ 66 h 280"/>
                <a:gd name="T32" fmla="*/ 739 w 379"/>
                <a:gd name="T33" fmla="*/ 42 h 280"/>
                <a:gd name="T34" fmla="*/ 721 w 379"/>
                <a:gd name="T35" fmla="*/ 22 h 280"/>
                <a:gd name="T36" fmla="*/ 685 w 379"/>
                <a:gd name="T37" fmla="*/ 4 h 280"/>
                <a:gd name="T38" fmla="*/ 640 w 379"/>
                <a:gd name="T39" fmla="*/ 0 h 280"/>
                <a:gd name="T40" fmla="*/ 109 w 379"/>
                <a:gd name="T41" fmla="*/ 0 h 2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9"/>
                <a:gd name="T64" fmla="*/ 0 h 280"/>
                <a:gd name="T65" fmla="*/ 379 w 379"/>
                <a:gd name="T66" fmla="*/ 280 h 2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9" h="280">
                  <a:moveTo>
                    <a:pt x="56" y="0"/>
                  </a:moveTo>
                  <a:lnTo>
                    <a:pt x="35" y="4"/>
                  </a:lnTo>
                  <a:lnTo>
                    <a:pt x="18" y="15"/>
                  </a:lnTo>
                  <a:lnTo>
                    <a:pt x="5" y="29"/>
                  </a:lnTo>
                  <a:lnTo>
                    <a:pt x="0" y="46"/>
                  </a:lnTo>
                  <a:lnTo>
                    <a:pt x="0" y="233"/>
                  </a:lnTo>
                  <a:lnTo>
                    <a:pt x="5" y="253"/>
                  </a:lnTo>
                  <a:lnTo>
                    <a:pt x="18" y="267"/>
                  </a:lnTo>
                  <a:lnTo>
                    <a:pt x="35" y="275"/>
                  </a:lnTo>
                  <a:lnTo>
                    <a:pt x="56" y="280"/>
                  </a:lnTo>
                  <a:lnTo>
                    <a:pt x="325" y="280"/>
                  </a:lnTo>
                  <a:lnTo>
                    <a:pt x="348" y="275"/>
                  </a:lnTo>
                  <a:lnTo>
                    <a:pt x="366" y="267"/>
                  </a:lnTo>
                  <a:lnTo>
                    <a:pt x="376" y="253"/>
                  </a:lnTo>
                  <a:lnTo>
                    <a:pt x="379" y="233"/>
                  </a:lnTo>
                  <a:lnTo>
                    <a:pt x="379" y="46"/>
                  </a:lnTo>
                  <a:lnTo>
                    <a:pt x="376" y="29"/>
                  </a:lnTo>
                  <a:lnTo>
                    <a:pt x="366" y="15"/>
                  </a:lnTo>
                  <a:lnTo>
                    <a:pt x="348" y="4"/>
                  </a:lnTo>
                  <a:lnTo>
                    <a:pt x="325" y="0"/>
                  </a:lnTo>
                  <a:lnTo>
                    <a:pt x="56" y="0"/>
                  </a:lnTo>
                  <a:close/>
                </a:path>
              </a:pathLst>
            </a:custGeom>
            <a:solidFill>
              <a:srgbClr val="FFFFFF"/>
            </a:solidFill>
            <a:ln w="9525">
              <a:noFill/>
              <a:round/>
              <a:headEnd/>
              <a:tailEnd/>
            </a:ln>
          </p:spPr>
          <p:txBody>
            <a:bodyPr/>
            <a:lstStyle/>
            <a:p>
              <a:pPr eaLnBrk="0" hangingPunct="0"/>
              <a:endParaRPr lang="zh-CN" altLang="en-US">
                <a:latin typeface="Arial" charset="0"/>
              </a:endParaRPr>
            </a:p>
          </p:txBody>
        </p:sp>
        <p:sp>
          <p:nvSpPr>
            <p:cNvPr id="63" name="Rectangle 70"/>
            <p:cNvSpPr>
              <a:spLocks noChangeArrowheads="1"/>
            </p:cNvSpPr>
            <p:nvPr/>
          </p:nvSpPr>
          <p:spPr bwMode="auto">
            <a:xfrm>
              <a:off x="3398965" y="3957349"/>
              <a:ext cx="628891" cy="172599"/>
            </a:xfrm>
            <a:prstGeom prst="rect">
              <a:avLst/>
            </a:prstGeom>
            <a:noFill/>
            <a:ln w="9525">
              <a:noFill/>
              <a:miter lim="800000"/>
              <a:headEnd/>
              <a:tailEnd/>
            </a:ln>
          </p:spPr>
          <p:txBody>
            <a:bodyPr/>
            <a:lstStyle/>
            <a:p>
              <a:pPr eaLnBrk="0" hangingPunct="0"/>
              <a:endParaRPr lang="zh-CN" altLang="en-US">
                <a:latin typeface="Arial" charset="0"/>
              </a:endParaRPr>
            </a:p>
          </p:txBody>
        </p:sp>
        <p:sp>
          <p:nvSpPr>
            <p:cNvPr id="64" name="Rectangle 71"/>
            <p:cNvSpPr>
              <a:spLocks noChangeArrowheads="1"/>
            </p:cNvSpPr>
            <p:nvPr/>
          </p:nvSpPr>
          <p:spPr bwMode="auto">
            <a:xfrm>
              <a:off x="3398965" y="3979316"/>
              <a:ext cx="403733" cy="134941"/>
            </a:xfrm>
            <a:prstGeom prst="rect">
              <a:avLst/>
            </a:prstGeom>
            <a:noFill/>
            <a:ln w="9525">
              <a:noFill/>
              <a:miter lim="800000"/>
              <a:headEnd/>
              <a:tailEnd/>
            </a:ln>
          </p:spPr>
          <p:txBody>
            <a:bodyPr wrap="none" lIns="0" tIns="0" rIns="0" bIns="0">
              <a:spAutoFit/>
            </a:bodyPr>
            <a:lstStyle/>
            <a:p>
              <a:r>
                <a:rPr lang="en-US" altLang="zh-CN" sz="900">
                  <a:solidFill>
                    <a:srgbClr val="000000"/>
                  </a:solidFill>
                  <a:latin typeface="Times New Roman" pitchFamily="18" charset="0"/>
                </a:rPr>
                <a:t>Software</a:t>
              </a:r>
              <a:endParaRPr lang="en-US" altLang="zh-CN">
                <a:latin typeface="Times New Roman" pitchFamily="18" charset="0"/>
              </a:endParaRPr>
            </a:p>
          </p:txBody>
        </p:sp>
        <p:sp>
          <p:nvSpPr>
            <p:cNvPr id="65" name="Rectangle 72"/>
            <p:cNvSpPr>
              <a:spLocks noChangeArrowheads="1"/>
            </p:cNvSpPr>
            <p:nvPr/>
          </p:nvSpPr>
          <p:spPr bwMode="auto">
            <a:xfrm>
              <a:off x="3347722" y="4076599"/>
              <a:ext cx="728272" cy="171030"/>
            </a:xfrm>
            <a:prstGeom prst="rect">
              <a:avLst/>
            </a:prstGeom>
            <a:noFill/>
            <a:ln w="9525">
              <a:noFill/>
              <a:miter lim="800000"/>
              <a:headEnd/>
              <a:tailEnd/>
            </a:ln>
          </p:spPr>
          <p:txBody>
            <a:bodyPr/>
            <a:lstStyle/>
            <a:p>
              <a:pPr eaLnBrk="0" hangingPunct="0"/>
              <a:endParaRPr lang="zh-CN" altLang="en-US">
                <a:latin typeface="Arial" charset="0"/>
              </a:endParaRPr>
            </a:p>
          </p:txBody>
        </p:sp>
        <p:sp>
          <p:nvSpPr>
            <p:cNvPr id="66" name="Rectangle 73"/>
            <p:cNvSpPr>
              <a:spLocks noChangeArrowheads="1"/>
            </p:cNvSpPr>
            <p:nvPr/>
          </p:nvSpPr>
          <p:spPr bwMode="auto">
            <a:xfrm>
              <a:off x="3347722" y="4098566"/>
              <a:ext cx="484479" cy="134941"/>
            </a:xfrm>
            <a:prstGeom prst="rect">
              <a:avLst/>
            </a:prstGeom>
            <a:noFill/>
            <a:ln w="9525">
              <a:noFill/>
              <a:miter lim="800000"/>
              <a:headEnd/>
              <a:tailEnd/>
            </a:ln>
          </p:spPr>
          <p:txBody>
            <a:bodyPr wrap="none" lIns="0" tIns="0" rIns="0" bIns="0">
              <a:spAutoFit/>
            </a:bodyPr>
            <a:lstStyle/>
            <a:p>
              <a:r>
                <a:rPr lang="en-US" altLang="zh-CN" sz="900">
                  <a:solidFill>
                    <a:srgbClr val="000000"/>
                  </a:solidFill>
                  <a:latin typeface="Times New Roman" pitchFamily="18" charset="0"/>
                </a:rPr>
                <a:t>cmponents</a:t>
              </a:r>
              <a:endParaRPr lang="en-US" altLang="zh-CN">
                <a:latin typeface="Times New Roman" pitchFamily="18" charset="0"/>
              </a:endParaRPr>
            </a:p>
          </p:txBody>
        </p:sp>
        <p:sp>
          <p:nvSpPr>
            <p:cNvPr id="67" name="Freeform 74"/>
            <p:cNvSpPr>
              <a:spLocks/>
            </p:cNvSpPr>
            <p:nvPr/>
          </p:nvSpPr>
          <p:spPr bwMode="auto">
            <a:xfrm>
              <a:off x="3315113" y="4362171"/>
              <a:ext cx="622680" cy="194566"/>
            </a:xfrm>
            <a:custGeom>
              <a:avLst/>
              <a:gdLst>
                <a:gd name="T0" fmla="*/ 45 w 338"/>
                <a:gd name="T1" fmla="*/ 0 h 114"/>
                <a:gd name="T2" fmla="*/ 30 w 338"/>
                <a:gd name="T3" fmla="*/ 2 h 114"/>
                <a:gd name="T4" fmla="*/ 15 w 338"/>
                <a:gd name="T5" fmla="*/ 10 h 114"/>
                <a:gd name="T6" fmla="*/ 7 w 338"/>
                <a:gd name="T7" fmla="*/ 17 h 114"/>
                <a:gd name="T8" fmla="*/ 0 w 338"/>
                <a:gd name="T9" fmla="*/ 27 h 114"/>
                <a:gd name="T10" fmla="*/ 0 w 338"/>
                <a:gd name="T11" fmla="*/ 132 h 114"/>
                <a:gd name="T12" fmla="*/ 7 w 338"/>
                <a:gd name="T13" fmla="*/ 145 h 114"/>
                <a:gd name="T14" fmla="*/ 15 w 338"/>
                <a:gd name="T15" fmla="*/ 149 h 114"/>
                <a:gd name="T16" fmla="*/ 30 w 338"/>
                <a:gd name="T17" fmla="*/ 157 h 114"/>
                <a:gd name="T18" fmla="*/ 45 w 338"/>
                <a:gd name="T19" fmla="*/ 160 h 114"/>
                <a:gd name="T20" fmla="*/ 625 w 338"/>
                <a:gd name="T21" fmla="*/ 160 h 114"/>
                <a:gd name="T22" fmla="*/ 644 w 338"/>
                <a:gd name="T23" fmla="*/ 157 h 114"/>
                <a:gd name="T24" fmla="*/ 655 w 338"/>
                <a:gd name="T25" fmla="*/ 149 h 114"/>
                <a:gd name="T26" fmla="*/ 663 w 338"/>
                <a:gd name="T27" fmla="*/ 145 h 114"/>
                <a:gd name="T28" fmla="*/ 670 w 338"/>
                <a:gd name="T29" fmla="*/ 132 h 114"/>
                <a:gd name="T30" fmla="*/ 670 w 338"/>
                <a:gd name="T31" fmla="*/ 27 h 114"/>
                <a:gd name="T32" fmla="*/ 663 w 338"/>
                <a:gd name="T33" fmla="*/ 17 h 114"/>
                <a:gd name="T34" fmla="*/ 655 w 338"/>
                <a:gd name="T35" fmla="*/ 10 h 114"/>
                <a:gd name="T36" fmla="*/ 644 w 338"/>
                <a:gd name="T37" fmla="*/ 2 h 114"/>
                <a:gd name="T38" fmla="*/ 625 w 338"/>
                <a:gd name="T39" fmla="*/ 0 h 114"/>
                <a:gd name="T40" fmla="*/ 45 w 338"/>
                <a:gd name="T41" fmla="*/ 0 h 1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8"/>
                <a:gd name="T64" fmla="*/ 0 h 114"/>
                <a:gd name="T65" fmla="*/ 338 w 338"/>
                <a:gd name="T66" fmla="*/ 114 h 1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8" h="114">
                  <a:moveTo>
                    <a:pt x="23" y="0"/>
                  </a:moveTo>
                  <a:lnTo>
                    <a:pt x="15" y="2"/>
                  </a:lnTo>
                  <a:lnTo>
                    <a:pt x="8" y="6"/>
                  </a:lnTo>
                  <a:lnTo>
                    <a:pt x="3" y="13"/>
                  </a:lnTo>
                  <a:lnTo>
                    <a:pt x="0" y="19"/>
                  </a:lnTo>
                  <a:lnTo>
                    <a:pt x="0" y="94"/>
                  </a:lnTo>
                  <a:lnTo>
                    <a:pt x="3" y="103"/>
                  </a:lnTo>
                  <a:lnTo>
                    <a:pt x="8" y="107"/>
                  </a:lnTo>
                  <a:lnTo>
                    <a:pt x="15" y="111"/>
                  </a:lnTo>
                  <a:lnTo>
                    <a:pt x="23" y="114"/>
                  </a:lnTo>
                  <a:lnTo>
                    <a:pt x="315" y="114"/>
                  </a:lnTo>
                  <a:lnTo>
                    <a:pt x="325" y="111"/>
                  </a:lnTo>
                  <a:lnTo>
                    <a:pt x="330" y="107"/>
                  </a:lnTo>
                  <a:lnTo>
                    <a:pt x="335" y="103"/>
                  </a:lnTo>
                  <a:lnTo>
                    <a:pt x="338" y="94"/>
                  </a:lnTo>
                  <a:lnTo>
                    <a:pt x="338" y="19"/>
                  </a:lnTo>
                  <a:lnTo>
                    <a:pt x="335" y="13"/>
                  </a:lnTo>
                  <a:lnTo>
                    <a:pt x="330" y="6"/>
                  </a:lnTo>
                  <a:lnTo>
                    <a:pt x="325" y="2"/>
                  </a:lnTo>
                  <a:lnTo>
                    <a:pt x="315" y="0"/>
                  </a:lnTo>
                  <a:lnTo>
                    <a:pt x="23" y="0"/>
                  </a:lnTo>
                  <a:close/>
                </a:path>
              </a:pathLst>
            </a:custGeom>
            <a:solidFill>
              <a:srgbClr val="FFFFFF"/>
            </a:solidFill>
            <a:ln w="4763">
              <a:solidFill>
                <a:srgbClr val="008000"/>
              </a:solidFill>
              <a:round/>
              <a:headEnd/>
              <a:tailEnd/>
            </a:ln>
          </p:spPr>
          <p:txBody>
            <a:bodyPr/>
            <a:lstStyle/>
            <a:p>
              <a:pPr eaLnBrk="0" hangingPunct="0"/>
              <a:endParaRPr lang="zh-CN" altLang="en-US">
                <a:latin typeface="Arial" charset="0"/>
              </a:endParaRPr>
            </a:p>
          </p:txBody>
        </p:sp>
        <p:sp>
          <p:nvSpPr>
            <p:cNvPr id="68" name="Freeform 75"/>
            <p:cNvSpPr>
              <a:spLocks/>
            </p:cNvSpPr>
            <p:nvPr/>
          </p:nvSpPr>
          <p:spPr bwMode="auto">
            <a:xfrm>
              <a:off x="3333746" y="4368448"/>
              <a:ext cx="607152" cy="177306"/>
            </a:xfrm>
            <a:custGeom>
              <a:avLst/>
              <a:gdLst>
                <a:gd name="T0" fmla="*/ 43 w 330"/>
                <a:gd name="T1" fmla="*/ 0 h 103"/>
                <a:gd name="T2" fmla="*/ 25 w 330"/>
                <a:gd name="T3" fmla="*/ 2 h 103"/>
                <a:gd name="T4" fmla="*/ 15 w 330"/>
                <a:gd name="T5" fmla="*/ 4 h 103"/>
                <a:gd name="T6" fmla="*/ 7 w 330"/>
                <a:gd name="T7" fmla="*/ 15 h 103"/>
                <a:gd name="T8" fmla="*/ 0 w 330"/>
                <a:gd name="T9" fmla="*/ 25 h 103"/>
                <a:gd name="T10" fmla="*/ 0 w 330"/>
                <a:gd name="T11" fmla="*/ 125 h 103"/>
                <a:gd name="T12" fmla="*/ 7 w 330"/>
                <a:gd name="T13" fmla="*/ 135 h 103"/>
                <a:gd name="T14" fmla="*/ 15 w 330"/>
                <a:gd name="T15" fmla="*/ 145 h 103"/>
                <a:gd name="T16" fmla="*/ 25 w 330"/>
                <a:gd name="T17" fmla="*/ 147 h 103"/>
                <a:gd name="T18" fmla="*/ 43 w 330"/>
                <a:gd name="T19" fmla="*/ 149 h 103"/>
                <a:gd name="T20" fmla="*/ 610 w 330"/>
                <a:gd name="T21" fmla="*/ 149 h 103"/>
                <a:gd name="T22" fmla="*/ 628 w 330"/>
                <a:gd name="T23" fmla="*/ 147 h 103"/>
                <a:gd name="T24" fmla="*/ 640 w 330"/>
                <a:gd name="T25" fmla="*/ 145 h 103"/>
                <a:gd name="T26" fmla="*/ 647 w 330"/>
                <a:gd name="T27" fmla="*/ 135 h 103"/>
                <a:gd name="T28" fmla="*/ 650 w 330"/>
                <a:gd name="T29" fmla="*/ 125 h 103"/>
                <a:gd name="T30" fmla="*/ 650 w 330"/>
                <a:gd name="T31" fmla="*/ 25 h 103"/>
                <a:gd name="T32" fmla="*/ 647 w 330"/>
                <a:gd name="T33" fmla="*/ 15 h 103"/>
                <a:gd name="T34" fmla="*/ 640 w 330"/>
                <a:gd name="T35" fmla="*/ 4 h 103"/>
                <a:gd name="T36" fmla="*/ 628 w 330"/>
                <a:gd name="T37" fmla="*/ 2 h 103"/>
                <a:gd name="T38" fmla="*/ 610 w 330"/>
                <a:gd name="T39" fmla="*/ 0 h 103"/>
                <a:gd name="T40" fmla="*/ 43 w 330"/>
                <a:gd name="T41" fmla="*/ 0 h 1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0"/>
                <a:gd name="T64" fmla="*/ 0 h 103"/>
                <a:gd name="T65" fmla="*/ 330 w 330"/>
                <a:gd name="T66" fmla="*/ 103 h 10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0" h="103">
                  <a:moveTo>
                    <a:pt x="21" y="0"/>
                  </a:moveTo>
                  <a:lnTo>
                    <a:pt x="13" y="2"/>
                  </a:lnTo>
                  <a:lnTo>
                    <a:pt x="8" y="4"/>
                  </a:lnTo>
                  <a:lnTo>
                    <a:pt x="3" y="11"/>
                  </a:lnTo>
                  <a:lnTo>
                    <a:pt x="0" y="17"/>
                  </a:lnTo>
                  <a:lnTo>
                    <a:pt x="0" y="87"/>
                  </a:lnTo>
                  <a:lnTo>
                    <a:pt x="3" y="93"/>
                  </a:lnTo>
                  <a:lnTo>
                    <a:pt x="8" y="99"/>
                  </a:lnTo>
                  <a:lnTo>
                    <a:pt x="13" y="101"/>
                  </a:lnTo>
                  <a:lnTo>
                    <a:pt x="21" y="103"/>
                  </a:lnTo>
                  <a:lnTo>
                    <a:pt x="310" y="103"/>
                  </a:lnTo>
                  <a:lnTo>
                    <a:pt x="318" y="101"/>
                  </a:lnTo>
                  <a:lnTo>
                    <a:pt x="325" y="99"/>
                  </a:lnTo>
                  <a:lnTo>
                    <a:pt x="328" y="93"/>
                  </a:lnTo>
                  <a:lnTo>
                    <a:pt x="330" y="87"/>
                  </a:lnTo>
                  <a:lnTo>
                    <a:pt x="330" y="17"/>
                  </a:lnTo>
                  <a:lnTo>
                    <a:pt x="328" y="11"/>
                  </a:lnTo>
                  <a:lnTo>
                    <a:pt x="325" y="4"/>
                  </a:lnTo>
                  <a:lnTo>
                    <a:pt x="318" y="2"/>
                  </a:lnTo>
                  <a:lnTo>
                    <a:pt x="310" y="0"/>
                  </a:lnTo>
                  <a:lnTo>
                    <a:pt x="21" y="0"/>
                  </a:lnTo>
                  <a:close/>
                </a:path>
              </a:pathLst>
            </a:custGeom>
            <a:solidFill>
              <a:srgbClr val="FFFFFF"/>
            </a:solidFill>
            <a:ln w="9525">
              <a:noFill/>
              <a:round/>
              <a:headEnd/>
              <a:tailEnd/>
            </a:ln>
          </p:spPr>
          <p:txBody>
            <a:bodyPr/>
            <a:lstStyle/>
            <a:p>
              <a:pPr eaLnBrk="0" hangingPunct="0"/>
              <a:endParaRPr lang="zh-CN" altLang="en-US">
                <a:latin typeface="Arial" charset="0"/>
              </a:endParaRPr>
            </a:p>
          </p:txBody>
        </p:sp>
        <p:sp>
          <p:nvSpPr>
            <p:cNvPr id="69" name="Rectangle 76"/>
            <p:cNvSpPr>
              <a:spLocks noChangeArrowheads="1"/>
            </p:cNvSpPr>
            <p:nvPr/>
          </p:nvSpPr>
          <p:spPr bwMode="auto">
            <a:xfrm>
              <a:off x="3403623" y="4417089"/>
              <a:ext cx="554356" cy="101990"/>
            </a:xfrm>
            <a:prstGeom prst="rect">
              <a:avLst/>
            </a:prstGeom>
            <a:noFill/>
            <a:ln w="9525">
              <a:noFill/>
              <a:miter lim="800000"/>
              <a:headEnd/>
              <a:tailEnd/>
            </a:ln>
          </p:spPr>
          <p:txBody>
            <a:bodyPr/>
            <a:lstStyle/>
            <a:p>
              <a:pPr eaLnBrk="0" hangingPunct="0"/>
              <a:endParaRPr lang="zh-CN" altLang="en-US">
                <a:latin typeface="Arial" charset="0"/>
              </a:endParaRPr>
            </a:p>
          </p:txBody>
        </p:sp>
        <p:sp>
          <p:nvSpPr>
            <p:cNvPr id="70" name="Rectangle 77"/>
            <p:cNvSpPr>
              <a:spLocks noChangeArrowheads="1"/>
            </p:cNvSpPr>
            <p:nvPr/>
          </p:nvSpPr>
          <p:spPr bwMode="auto">
            <a:xfrm>
              <a:off x="3403623" y="4428073"/>
              <a:ext cx="406838" cy="91007"/>
            </a:xfrm>
            <a:prstGeom prst="rect">
              <a:avLst/>
            </a:prstGeom>
            <a:noFill/>
            <a:ln w="9525">
              <a:noFill/>
              <a:miter lim="800000"/>
              <a:headEnd/>
              <a:tailEnd/>
            </a:ln>
          </p:spPr>
          <p:txBody>
            <a:bodyPr wrap="none" lIns="0" tIns="0" rIns="0" bIns="0">
              <a:spAutoFit/>
            </a:bodyPr>
            <a:lstStyle/>
            <a:p>
              <a:r>
                <a:rPr lang="en-US" altLang="zh-CN" sz="600">
                  <a:solidFill>
                    <a:srgbClr val="000000"/>
                  </a:solidFill>
                  <a:latin typeface="Times New Roman" pitchFamily="18" charset="0"/>
                </a:rPr>
                <a:t>Server comps</a:t>
              </a:r>
              <a:endParaRPr lang="en-US" altLang="zh-CN">
                <a:latin typeface="Times New Roman" pitchFamily="18" charset="0"/>
              </a:endParaRPr>
            </a:p>
          </p:txBody>
        </p:sp>
        <p:sp>
          <p:nvSpPr>
            <p:cNvPr id="71" name="Line 78"/>
            <p:cNvSpPr>
              <a:spLocks noChangeShapeType="1"/>
            </p:cNvSpPr>
            <p:nvPr/>
          </p:nvSpPr>
          <p:spPr bwMode="auto">
            <a:xfrm flipV="1">
              <a:off x="4107050" y="4065615"/>
              <a:ext cx="212736" cy="3138"/>
            </a:xfrm>
            <a:prstGeom prst="line">
              <a:avLst/>
            </a:prstGeom>
            <a:noFill/>
            <a:ln w="12700">
              <a:solidFill>
                <a:schemeClr val="tx1"/>
              </a:solidFill>
              <a:round/>
              <a:headEnd/>
              <a:tailEnd/>
            </a:ln>
          </p:spPr>
          <p:txBody>
            <a:bodyPr/>
            <a:lstStyle/>
            <a:p>
              <a:endParaRPr lang="zh-CN" altLang="en-US"/>
            </a:p>
          </p:txBody>
        </p:sp>
        <p:sp>
          <p:nvSpPr>
            <p:cNvPr id="72" name="Freeform 79"/>
            <p:cNvSpPr>
              <a:spLocks/>
            </p:cNvSpPr>
            <p:nvPr/>
          </p:nvSpPr>
          <p:spPr bwMode="auto">
            <a:xfrm>
              <a:off x="4020092" y="4027957"/>
              <a:ext cx="97828" cy="76885"/>
            </a:xfrm>
            <a:custGeom>
              <a:avLst/>
              <a:gdLst>
                <a:gd name="T0" fmla="*/ 106 w 53"/>
                <a:gd name="T1" fmla="*/ 0 h 45"/>
                <a:gd name="T2" fmla="*/ 0 w 53"/>
                <a:gd name="T3" fmla="*/ 33 h 45"/>
                <a:gd name="T4" fmla="*/ 106 w 53"/>
                <a:gd name="T5" fmla="*/ 63 h 45"/>
                <a:gd name="T6" fmla="*/ 106 w 53"/>
                <a:gd name="T7" fmla="*/ 0 h 45"/>
                <a:gd name="T8" fmla="*/ 0 60000 65536"/>
                <a:gd name="T9" fmla="*/ 0 60000 65536"/>
                <a:gd name="T10" fmla="*/ 0 60000 65536"/>
                <a:gd name="T11" fmla="*/ 0 60000 65536"/>
                <a:gd name="T12" fmla="*/ 0 w 53"/>
                <a:gd name="T13" fmla="*/ 0 h 45"/>
                <a:gd name="T14" fmla="*/ 53 w 53"/>
                <a:gd name="T15" fmla="*/ 45 h 45"/>
              </a:gdLst>
              <a:ahLst/>
              <a:cxnLst>
                <a:cxn ang="T8">
                  <a:pos x="T0" y="T1"/>
                </a:cxn>
                <a:cxn ang="T9">
                  <a:pos x="T2" y="T3"/>
                </a:cxn>
                <a:cxn ang="T10">
                  <a:pos x="T4" y="T5"/>
                </a:cxn>
                <a:cxn ang="T11">
                  <a:pos x="T6" y="T7"/>
                </a:cxn>
              </a:cxnLst>
              <a:rect l="T12" t="T13" r="T14" b="T15"/>
              <a:pathLst>
                <a:path w="53" h="45">
                  <a:moveTo>
                    <a:pt x="53" y="0"/>
                  </a:moveTo>
                  <a:lnTo>
                    <a:pt x="0" y="24"/>
                  </a:lnTo>
                  <a:lnTo>
                    <a:pt x="53" y="45"/>
                  </a:lnTo>
                  <a:lnTo>
                    <a:pt x="53" y="0"/>
                  </a:lnTo>
                  <a:close/>
                </a:path>
              </a:pathLst>
            </a:custGeom>
            <a:solidFill>
              <a:srgbClr val="008000"/>
            </a:solidFill>
            <a:ln w="9525">
              <a:noFill/>
              <a:round/>
              <a:headEnd/>
              <a:tailEnd/>
            </a:ln>
          </p:spPr>
          <p:txBody>
            <a:bodyPr/>
            <a:lstStyle/>
            <a:p>
              <a:pPr eaLnBrk="0" hangingPunct="0"/>
              <a:endParaRPr lang="zh-CN" altLang="en-US">
                <a:latin typeface="Arial" charset="0"/>
              </a:endParaRPr>
            </a:p>
          </p:txBody>
        </p:sp>
        <p:sp>
          <p:nvSpPr>
            <p:cNvPr id="73" name="Line 80"/>
            <p:cNvSpPr>
              <a:spLocks noChangeShapeType="1"/>
            </p:cNvSpPr>
            <p:nvPr/>
          </p:nvSpPr>
          <p:spPr bwMode="auto">
            <a:xfrm>
              <a:off x="2990574" y="4065615"/>
              <a:ext cx="201866" cy="3138"/>
            </a:xfrm>
            <a:prstGeom prst="line">
              <a:avLst/>
            </a:prstGeom>
            <a:noFill/>
            <a:ln w="12700">
              <a:solidFill>
                <a:schemeClr val="tx1"/>
              </a:solidFill>
              <a:round/>
              <a:headEnd/>
              <a:tailEnd/>
            </a:ln>
          </p:spPr>
          <p:txBody>
            <a:bodyPr/>
            <a:lstStyle/>
            <a:p>
              <a:endParaRPr lang="zh-CN" altLang="en-US"/>
            </a:p>
          </p:txBody>
        </p:sp>
        <p:sp>
          <p:nvSpPr>
            <p:cNvPr id="74" name="Freeform 81"/>
            <p:cNvSpPr>
              <a:spLocks/>
            </p:cNvSpPr>
            <p:nvPr/>
          </p:nvSpPr>
          <p:spPr bwMode="auto">
            <a:xfrm>
              <a:off x="3181570" y="4032665"/>
              <a:ext cx="97828" cy="73747"/>
            </a:xfrm>
            <a:custGeom>
              <a:avLst/>
              <a:gdLst>
                <a:gd name="T0" fmla="*/ 0 w 53"/>
                <a:gd name="T1" fmla="*/ 61 h 43"/>
                <a:gd name="T2" fmla="*/ 106 w 53"/>
                <a:gd name="T3" fmla="*/ 30 h 43"/>
                <a:gd name="T4" fmla="*/ 0 w 53"/>
                <a:gd name="T5" fmla="*/ 0 h 43"/>
                <a:gd name="T6" fmla="*/ 0 w 53"/>
                <a:gd name="T7" fmla="*/ 61 h 43"/>
                <a:gd name="T8" fmla="*/ 0 60000 65536"/>
                <a:gd name="T9" fmla="*/ 0 60000 65536"/>
                <a:gd name="T10" fmla="*/ 0 60000 65536"/>
                <a:gd name="T11" fmla="*/ 0 60000 65536"/>
                <a:gd name="T12" fmla="*/ 0 w 53"/>
                <a:gd name="T13" fmla="*/ 0 h 43"/>
                <a:gd name="T14" fmla="*/ 53 w 53"/>
                <a:gd name="T15" fmla="*/ 43 h 43"/>
              </a:gdLst>
              <a:ahLst/>
              <a:cxnLst>
                <a:cxn ang="T8">
                  <a:pos x="T0" y="T1"/>
                </a:cxn>
                <a:cxn ang="T9">
                  <a:pos x="T2" y="T3"/>
                </a:cxn>
                <a:cxn ang="T10">
                  <a:pos x="T4" y="T5"/>
                </a:cxn>
                <a:cxn ang="T11">
                  <a:pos x="T6" y="T7"/>
                </a:cxn>
              </a:cxnLst>
              <a:rect l="T12" t="T13" r="T14" b="T15"/>
              <a:pathLst>
                <a:path w="53" h="43">
                  <a:moveTo>
                    <a:pt x="0" y="43"/>
                  </a:moveTo>
                  <a:lnTo>
                    <a:pt x="53" y="21"/>
                  </a:lnTo>
                  <a:lnTo>
                    <a:pt x="0" y="0"/>
                  </a:lnTo>
                  <a:lnTo>
                    <a:pt x="0" y="43"/>
                  </a:lnTo>
                  <a:close/>
                </a:path>
              </a:pathLst>
            </a:custGeom>
            <a:solidFill>
              <a:srgbClr val="008000"/>
            </a:solidFill>
            <a:ln w="9525">
              <a:noFill/>
              <a:round/>
              <a:headEnd/>
              <a:tailEnd/>
            </a:ln>
          </p:spPr>
          <p:txBody>
            <a:bodyPr/>
            <a:lstStyle/>
            <a:p>
              <a:pPr eaLnBrk="0" hangingPunct="0"/>
              <a:endParaRPr lang="zh-CN" altLang="en-US">
                <a:latin typeface="Arial" charset="0"/>
              </a:endParaRPr>
            </a:p>
          </p:txBody>
        </p:sp>
        <p:sp>
          <p:nvSpPr>
            <p:cNvPr id="75" name="Line 82"/>
            <p:cNvSpPr>
              <a:spLocks noChangeShapeType="1"/>
            </p:cNvSpPr>
            <p:nvPr/>
          </p:nvSpPr>
          <p:spPr bwMode="auto">
            <a:xfrm flipV="1">
              <a:off x="4307363" y="3805148"/>
              <a:ext cx="5034237" cy="260467"/>
            </a:xfrm>
            <a:prstGeom prst="line">
              <a:avLst/>
            </a:prstGeom>
            <a:noFill/>
            <a:ln w="12700">
              <a:solidFill>
                <a:schemeClr val="tx1"/>
              </a:solidFill>
              <a:round/>
              <a:headEnd/>
              <a:tailEnd/>
            </a:ln>
          </p:spPr>
          <p:txBody>
            <a:bodyPr/>
            <a:lstStyle/>
            <a:p>
              <a:endParaRPr lang="zh-CN" altLang="en-US"/>
            </a:p>
          </p:txBody>
        </p:sp>
        <p:sp>
          <p:nvSpPr>
            <p:cNvPr id="76" name="Line 83"/>
            <p:cNvSpPr>
              <a:spLocks noChangeShapeType="1"/>
            </p:cNvSpPr>
            <p:nvPr/>
          </p:nvSpPr>
          <p:spPr bwMode="auto">
            <a:xfrm flipV="1">
              <a:off x="4313575" y="3431707"/>
              <a:ext cx="4967465" cy="1016764"/>
            </a:xfrm>
            <a:prstGeom prst="line">
              <a:avLst/>
            </a:prstGeom>
            <a:noFill/>
            <a:ln w="12700">
              <a:solidFill>
                <a:schemeClr val="tx1"/>
              </a:solidFill>
              <a:round/>
              <a:headEnd/>
              <a:tailEnd/>
            </a:ln>
          </p:spPr>
          <p:txBody>
            <a:bodyPr/>
            <a:lstStyle/>
            <a:p>
              <a:endParaRPr lang="zh-CN" altLang="en-US"/>
            </a:p>
          </p:txBody>
        </p:sp>
        <p:sp>
          <p:nvSpPr>
            <p:cNvPr id="77" name="Freeform 84"/>
            <p:cNvSpPr>
              <a:spLocks/>
            </p:cNvSpPr>
            <p:nvPr/>
          </p:nvSpPr>
          <p:spPr bwMode="auto">
            <a:xfrm>
              <a:off x="9389737" y="3097493"/>
              <a:ext cx="1068339" cy="960277"/>
            </a:xfrm>
            <a:custGeom>
              <a:avLst/>
              <a:gdLst>
                <a:gd name="T0" fmla="*/ 196 w 580"/>
                <a:gd name="T1" fmla="*/ 0 h 558"/>
                <a:gd name="T2" fmla="*/ 154 w 580"/>
                <a:gd name="T3" fmla="*/ 3 h 558"/>
                <a:gd name="T4" fmla="*/ 120 w 580"/>
                <a:gd name="T5" fmla="*/ 11 h 558"/>
                <a:gd name="T6" fmla="*/ 84 w 580"/>
                <a:gd name="T7" fmla="*/ 24 h 558"/>
                <a:gd name="T8" fmla="*/ 62 w 580"/>
                <a:gd name="T9" fmla="*/ 35 h 558"/>
                <a:gd name="T10" fmla="*/ 36 w 580"/>
                <a:gd name="T11" fmla="*/ 52 h 558"/>
                <a:gd name="T12" fmla="*/ 15 w 580"/>
                <a:gd name="T13" fmla="*/ 70 h 558"/>
                <a:gd name="T14" fmla="*/ 8 w 580"/>
                <a:gd name="T15" fmla="*/ 91 h 558"/>
                <a:gd name="T16" fmla="*/ 0 w 580"/>
                <a:gd name="T17" fmla="*/ 116 h 558"/>
                <a:gd name="T18" fmla="*/ 0 w 580"/>
                <a:gd name="T19" fmla="*/ 692 h 558"/>
                <a:gd name="T20" fmla="*/ 8 w 580"/>
                <a:gd name="T21" fmla="*/ 717 h 558"/>
                <a:gd name="T22" fmla="*/ 15 w 580"/>
                <a:gd name="T23" fmla="*/ 737 h 558"/>
                <a:gd name="T24" fmla="*/ 36 w 580"/>
                <a:gd name="T25" fmla="*/ 756 h 558"/>
                <a:gd name="T26" fmla="*/ 62 w 580"/>
                <a:gd name="T27" fmla="*/ 774 h 558"/>
                <a:gd name="T28" fmla="*/ 84 w 580"/>
                <a:gd name="T29" fmla="*/ 791 h 558"/>
                <a:gd name="T30" fmla="*/ 120 w 580"/>
                <a:gd name="T31" fmla="*/ 798 h 558"/>
                <a:gd name="T32" fmla="*/ 154 w 580"/>
                <a:gd name="T33" fmla="*/ 805 h 558"/>
                <a:gd name="T34" fmla="*/ 196 w 580"/>
                <a:gd name="T35" fmla="*/ 807 h 558"/>
                <a:gd name="T36" fmla="*/ 960 w 580"/>
                <a:gd name="T37" fmla="*/ 807 h 558"/>
                <a:gd name="T38" fmla="*/ 1002 w 580"/>
                <a:gd name="T39" fmla="*/ 805 h 558"/>
                <a:gd name="T40" fmla="*/ 1034 w 580"/>
                <a:gd name="T41" fmla="*/ 798 h 558"/>
                <a:gd name="T42" fmla="*/ 1065 w 580"/>
                <a:gd name="T43" fmla="*/ 791 h 558"/>
                <a:gd name="T44" fmla="*/ 1094 w 580"/>
                <a:gd name="T45" fmla="*/ 774 h 558"/>
                <a:gd name="T46" fmla="*/ 1119 w 580"/>
                <a:gd name="T47" fmla="*/ 756 h 558"/>
                <a:gd name="T48" fmla="*/ 1133 w 580"/>
                <a:gd name="T49" fmla="*/ 737 h 558"/>
                <a:gd name="T50" fmla="*/ 1141 w 580"/>
                <a:gd name="T51" fmla="*/ 717 h 558"/>
                <a:gd name="T52" fmla="*/ 1148 w 580"/>
                <a:gd name="T53" fmla="*/ 692 h 558"/>
                <a:gd name="T54" fmla="*/ 1148 w 580"/>
                <a:gd name="T55" fmla="*/ 116 h 558"/>
                <a:gd name="T56" fmla="*/ 1141 w 580"/>
                <a:gd name="T57" fmla="*/ 91 h 558"/>
                <a:gd name="T58" fmla="*/ 1133 w 580"/>
                <a:gd name="T59" fmla="*/ 70 h 558"/>
                <a:gd name="T60" fmla="*/ 1119 w 580"/>
                <a:gd name="T61" fmla="*/ 52 h 558"/>
                <a:gd name="T62" fmla="*/ 1094 w 580"/>
                <a:gd name="T63" fmla="*/ 35 h 558"/>
                <a:gd name="T64" fmla="*/ 1065 w 580"/>
                <a:gd name="T65" fmla="*/ 24 h 558"/>
                <a:gd name="T66" fmla="*/ 1034 w 580"/>
                <a:gd name="T67" fmla="*/ 11 h 558"/>
                <a:gd name="T68" fmla="*/ 1002 w 580"/>
                <a:gd name="T69" fmla="*/ 3 h 558"/>
                <a:gd name="T70" fmla="*/ 960 w 580"/>
                <a:gd name="T71" fmla="*/ 0 h 558"/>
                <a:gd name="T72" fmla="*/ 196 w 580"/>
                <a:gd name="T73" fmla="*/ 0 h 5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80"/>
                <a:gd name="T112" fmla="*/ 0 h 558"/>
                <a:gd name="T113" fmla="*/ 580 w 580"/>
                <a:gd name="T114" fmla="*/ 558 h 55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80" h="558">
                  <a:moveTo>
                    <a:pt x="99" y="0"/>
                  </a:moveTo>
                  <a:lnTo>
                    <a:pt x="78" y="3"/>
                  </a:lnTo>
                  <a:lnTo>
                    <a:pt x="61" y="7"/>
                  </a:lnTo>
                  <a:lnTo>
                    <a:pt x="43" y="16"/>
                  </a:lnTo>
                  <a:lnTo>
                    <a:pt x="31" y="24"/>
                  </a:lnTo>
                  <a:lnTo>
                    <a:pt x="18" y="36"/>
                  </a:lnTo>
                  <a:lnTo>
                    <a:pt x="8" y="48"/>
                  </a:lnTo>
                  <a:lnTo>
                    <a:pt x="4" y="63"/>
                  </a:lnTo>
                  <a:lnTo>
                    <a:pt x="0" y="80"/>
                  </a:lnTo>
                  <a:lnTo>
                    <a:pt x="0" y="478"/>
                  </a:lnTo>
                  <a:lnTo>
                    <a:pt x="4" y="495"/>
                  </a:lnTo>
                  <a:lnTo>
                    <a:pt x="8" y="510"/>
                  </a:lnTo>
                  <a:lnTo>
                    <a:pt x="18" y="522"/>
                  </a:lnTo>
                  <a:lnTo>
                    <a:pt x="31" y="535"/>
                  </a:lnTo>
                  <a:lnTo>
                    <a:pt x="43" y="546"/>
                  </a:lnTo>
                  <a:lnTo>
                    <a:pt x="61" y="552"/>
                  </a:lnTo>
                  <a:lnTo>
                    <a:pt x="78" y="556"/>
                  </a:lnTo>
                  <a:lnTo>
                    <a:pt x="99" y="558"/>
                  </a:lnTo>
                  <a:lnTo>
                    <a:pt x="485" y="558"/>
                  </a:lnTo>
                  <a:lnTo>
                    <a:pt x="506" y="556"/>
                  </a:lnTo>
                  <a:lnTo>
                    <a:pt x="523" y="552"/>
                  </a:lnTo>
                  <a:lnTo>
                    <a:pt x="538" y="546"/>
                  </a:lnTo>
                  <a:lnTo>
                    <a:pt x="552" y="535"/>
                  </a:lnTo>
                  <a:lnTo>
                    <a:pt x="565" y="522"/>
                  </a:lnTo>
                  <a:lnTo>
                    <a:pt x="572" y="510"/>
                  </a:lnTo>
                  <a:lnTo>
                    <a:pt x="577" y="495"/>
                  </a:lnTo>
                  <a:lnTo>
                    <a:pt x="580" y="478"/>
                  </a:lnTo>
                  <a:lnTo>
                    <a:pt x="580" y="80"/>
                  </a:lnTo>
                  <a:lnTo>
                    <a:pt x="577" y="63"/>
                  </a:lnTo>
                  <a:lnTo>
                    <a:pt x="572" y="48"/>
                  </a:lnTo>
                  <a:lnTo>
                    <a:pt x="565" y="36"/>
                  </a:lnTo>
                  <a:lnTo>
                    <a:pt x="552" y="24"/>
                  </a:lnTo>
                  <a:lnTo>
                    <a:pt x="538" y="16"/>
                  </a:lnTo>
                  <a:lnTo>
                    <a:pt x="523" y="7"/>
                  </a:lnTo>
                  <a:lnTo>
                    <a:pt x="506" y="3"/>
                  </a:lnTo>
                  <a:lnTo>
                    <a:pt x="485" y="0"/>
                  </a:lnTo>
                  <a:lnTo>
                    <a:pt x="99" y="0"/>
                  </a:lnTo>
                  <a:close/>
                </a:path>
              </a:pathLst>
            </a:custGeom>
            <a:solidFill>
              <a:srgbClr val="CCCCCC"/>
            </a:solidFill>
            <a:ln w="12700">
              <a:solidFill>
                <a:srgbClr val="008000"/>
              </a:solidFill>
              <a:round/>
              <a:headEnd/>
              <a:tailEnd/>
            </a:ln>
          </p:spPr>
          <p:txBody>
            <a:bodyPr/>
            <a:lstStyle/>
            <a:p>
              <a:pPr eaLnBrk="0" hangingPunct="0"/>
              <a:endParaRPr lang="zh-CN" altLang="en-US">
                <a:latin typeface="Arial" charset="0"/>
              </a:endParaRPr>
            </a:p>
          </p:txBody>
        </p:sp>
        <p:sp>
          <p:nvSpPr>
            <p:cNvPr id="78" name="Line 85"/>
            <p:cNvSpPr>
              <a:spLocks noChangeShapeType="1"/>
            </p:cNvSpPr>
            <p:nvPr/>
          </p:nvSpPr>
          <p:spPr bwMode="auto">
            <a:xfrm>
              <a:off x="9268618" y="3805148"/>
              <a:ext cx="1327660" cy="9414"/>
            </a:xfrm>
            <a:prstGeom prst="line">
              <a:avLst/>
            </a:prstGeom>
            <a:noFill/>
            <a:ln w="15875">
              <a:solidFill>
                <a:schemeClr val="tx1"/>
              </a:solidFill>
              <a:round/>
              <a:headEnd/>
              <a:tailEnd/>
            </a:ln>
          </p:spPr>
          <p:txBody>
            <a:bodyPr/>
            <a:lstStyle/>
            <a:p>
              <a:endParaRPr lang="zh-CN" altLang="en-US"/>
            </a:p>
          </p:txBody>
        </p:sp>
        <p:sp>
          <p:nvSpPr>
            <p:cNvPr id="79" name="Rectangle 86"/>
            <p:cNvSpPr>
              <a:spLocks noChangeArrowheads="1"/>
            </p:cNvSpPr>
            <p:nvPr/>
          </p:nvSpPr>
          <p:spPr bwMode="auto">
            <a:xfrm>
              <a:off x="9450297" y="5306758"/>
              <a:ext cx="958089" cy="258898"/>
            </a:xfrm>
            <a:prstGeom prst="rect">
              <a:avLst/>
            </a:prstGeom>
            <a:solidFill>
              <a:srgbClr val="FFFFFF"/>
            </a:solidFill>
            <a:ln w="12700">
              <a:solidFill>
                <a:srgbClr val="008000"/>
              </a:solidFill>
              <a:miter lim="800000"/>
              <a:headEnd/>
              <a:tailEnd/>
            </a:ln>
          </p:spPr>
          <p:txBody>
            <a:bodyPr/>
            <a:lstStyle/>
            <a:p>
              <a:pPr eaLnBrk="0" hangingPunct="0"/>
              <a:endParaRPr lang="zh-CN" altLang="en-US">
                <a:latin typeface="Arial" charset="0"/>
              </a:endParaRPr>
            </a:p>
          </p:txBody>
        </p:sp>
        <p:sp>
          <p:nvSpPr>
            <p:cNvPr id="80" name="Rectangle 87"/>
            <p:cNvSpPr>
              <a:spLocks noChangeArrowheads="1"/>
            </p:cNvSpPr>
            <p:nvPr/>
          </p:nvSpPr>
          <p:spPr bwMode="auto">
            <a:xfrm>
              <a:off x="9683220" y="5360106"/>
              <a:ext cx="695663" cy="211826"/>
            </a:xfrm>
            <a:prstGeom prst="rect">
              <a:avLst/>
            </a:prstGeom>
            <a:noFill/>
            <a:ln w="9525">
              <a:noFill/>
              <a:miter lim="800000"/>
              <a:headEnd/>
              <a:tailEnd/>
            </a:ln>
          </p:spPr>
          <p:txBody>
            <a:bodyPr/>
            <a:lstStyle/>
            <a:p>
              <a:pPr eaLnBrk="0" hangingPunct="0"/>
              <a:endParaRPr lang="zh-CN" altLang="en-US">
                <a:latin typeface="Arial" charset="0"/>
              </a:endParaRPr>
            </a:p>
          </p:txBody>
        </p:sp>
        <p:sp>
          <p:nvSpPr>
            <p:cNvPr id="81" name="Rectangle 88"/>
            <p:cNvSpPr>
              <a:spLocks noChangeArrowheads="1"/>
            </p:cNvSpPr>
            <p:nvPr/>
          </p:nvSpPr>
          <p:spPr bwMode="auto">
            <a:xfrm>
              <a:off x="9683220" y="5389919"/>
              <a:ext cx="430131" cy="166323"/>
            </a:xfrm>
            <a:prstGeom prst="rect">
              <a:avLst/>
            </a:prstGeom>
            <a:noFill/>
            <a:ln w="9525">
              <a:noFill/>
              <a:miter lim="800000"/>
              <a:headEnd/>
              <a:tailEnd/>
            </a:ln>
          </p:spPr>
          <p:txBody>
            <a:bodyPr wrap="none" lIns="0" tIns="0" rIns="0" bIns="0">
              <a:spAutoFit/>
            </a:bodyPr>
            <a:lstStyle/>
            <a:p>
              <a:r>
                <a:rPr lang="en-US" altLang="zh-CN" sz="1100" i="1">
                  <a:solidFill>
                    <a:srgbClr val="000000"/>
                  </a:solidFill>
                  <a:latin typeface="Times New Roman" pitchFamily="18" charset="0"/>
                </a:rPr>
                <a:t>Object3</a:t>
              </a:r>
              <a:endParaRPr lang="en-US" altLang="zh-CN">
                <a:latin typeface="Times New Roman" pitchFamily="18" charset="0"/>
              </a:endParaRPr>
            </a:p>
          </p:txBody>
        </p:sp>
        <p:sp>
          <p:nvSpPr>
            <p:cNvPr id="82" name="Rectangle 89"/>
            <p:cNvSpPr>
              <a:spLocks noChangeArrowheads="1"/>
            </p:cNvSpPr>
            <p:nvPr/>
          </p:nvSpPr>
          <p:spPr bwMode="auto">
            <a:xfrm>
              <a:off x="9683220" y="5517015"/>
              <a:ext cx="479821" cy="6276"/>
            </a:xfrm>
            <a:prstGeom prst="rect">
              <a:avLst/>
            </a:prstGeom>
            <a:solidFill>
              <a:srgbClr val="000000"/>
            </a:solidFill>
            <a:ln w="9525">
              <a:noFill/>
              <a:miter lim="800000"/>
              <a:headEnd/>
              <a:tailEnd/>
            </a:ln>
          </p:spPr>
          <p:txBody>
            <a:bodyPr/>
            <a:lstStyle/>
            <a:p>
              <a:pPr eaLnBrk="0" hangingPunct="0"/>
              <a:endParaRPr lang="zh-CN" altLang="en-US">
                <a:latin typeface="Arial" charset="0"/>
              </a:endParaRPr>
            </a:p>
          </p:txBody>
        </p:sp>
        <p:sp>
          <p:nvSpPr>
            <p:cNvPr id="83" name="Rectangle 90"/>
            <p:cNvSpPr>
              <a:spLocks noChangeArrowheads="1"/>
            </p:cNvSpPr>
            <p:nvPr/>
          </p:nvSpPr>
          <p:spPr bwMode="auto">
            <a:xfrm>
              <a:off x="9403713" y="4268027"/>
              <a:ext cx="1062128" cy="820629"/>
            </a:xfrm>
            <a:prstGeom prst="rect">
              <a:avLst/>
            </a:prstGeom>
            <a:solidFill>
              <a:srgbClr val="CCCCCC"/>
            </a:solidFill>
            <a:ln w="12700">
              <a:solidFill>
                <a:srgbClr val="008000"/>
              </a:solidFill>
              <a:miter lim="800000"/>
              <a:headEnd/>
              <a:tailEnd/>
            </a:ln>
          </p:spPr>
          <p:txBody>
            <a:bodyPr/>
            <a:lstStyle/>
            <a:p>
              <a:pPr eaLnBrk="0" hangingPunct="0"/>
              <a:endParaRPr lang="zh-CN" altLang="en-US">
                <a:latin typeface="Arial" charset="0"/>
              </a:endParaRPr>
            </a:p>
          </p:txBody>
        </p:sp>
        <p:sp>
          <p:nvSpPr>
            <p:cNvPr id="84" name="Oval 91"/>
            <p:cNvSpPr>
              <a:spLocks noChangeArrowheads="1"/>
            </p:cNvSpPr>
            <p:nvPr/>
          </p:nvSpPr>
          <p:spPr bwMode="auto">
            <a:xfrm>
              <a:off x="9403713" y="4169175"/>
              <a:ext cx="1062128" cy="241638"/>
            </a:xfrm>
            <a:prstGeom prst="ellipse">
              <a:avLst/>
            </a:prstGeom>
            <a:solidFill>
              <a:srgbClr val="FFFFFF"/>
            </a:solidFill>
            <a:ln w="12700">
              <a:solidFill>
                <a:srgbClr val="008000"/>
              </a:solidFill>
              <a:round/>
              <a:headEnd/>
              <a:tailEnd/>
            </a:ln>
          </p:spPr>
          <p:txBody>
            <a:bodyPr/>
            <a:lstStyle/>
            <a:p>
              <a:pPr eaLnBrk="0" hangingPunct="0"/>
              <a:endParaRPr lang="zh-CN" altLang="en-US">
                <a:latin typeface="Arial" charset="0"/>
              </a:endParaRPr>
            </a:p>
          </p:txBody>
        </p:sp>
        <p:grpSp>
          <p:nvGrpSpPr>
            <p:cNvPr id="85" name="Group 92"/>
            <p:cNvGrpSpPr>
              <a:grpSpLocks/>
            </p:cNvGrpSpPr>
            <p:nvPr/>
          </p:nvGrpSpPr>
          <p:grpSpPr bwMode="auto">
            <a:xfrm>
              <a:off x="9403713" y="5022754"/>
              <a:ext cx="527958" cy="192997"/>
              <a:chOff x="4379" y="3382"/>
              <a:chExt cx="287" cy="112"/>
            </a:xfrm>
          </p:grpSpPr>
          <p:sp>
            <p:nvSpPr>
              <p:cNvPr id="109" name="Freeform 93"/>
              <p:cNvSpPr>
                <a:spLocks/>
              </p:cNvSpPr>
              <p:nvPr/>
            </p:nvSpPr>
            <p:spPr bwMode="auto">
              <a:xfrm>
                <a:off x="4379" y="3382"/>
                <a:ext cx="287" cy="112"/>
              </a:xfrm>
              <a:custGeom>
                <a:avLst/>
                <a:gdLst>
                  <a:gd name="T0" fmla="*/ 287 w 287"/>
                  <a:gd name="T1" fmla="*/ 112 h 112"/>
                  <a:gd name="T2" fmla="*/ 229 w 287"/>
                  <a:gd name="T3" fmla="*/ 110 h 112"/>
                  <a:gd name="T4" fmla="*/ 173 w 287"/>
                  <a:gd name="T5" fmla="*/ 104 h 112"/>
                  <a:gd name="T6" fmla="*/ 127 w 287"/>
                  <a:gd name="T7" fmla="*/ 93 h 112"/>
                  <a:gd name="T8" fmla="*/ 84 w 287"/>
                  <a:gd name="T9" fmla="*/ 78 h 112"/>
                  <a:gd name="T10" fmla="*/ 50 w 287"/>
                  <a:gd name="T11" fmla="*/ 63 h 112"/>
                  <a:gd name="T12" fmla="*/ 22 w 287"/>
                  <a:gd name="T13" fmla="*/ 45 h 112"/>
                  <a:gd name="T14" fmla="*/ 12 w 287"/>
                  <a:gd name="T15" fmla="*/ 34 h 112"/>
                  <a:gd name="T16" fmla="*/ 5 w 287"/>
                  <a:gd name="T17" fmla="*/ 24 h 112"/>
                  <a:gd name="T18" fmla="*/ 2 w 287"/>
                  <a:gd name="T19" fmla="*/ 11 h 112"/>
                  <a:gd name="T20" fmla="*/ 0 w 287"/>
                  <a:gd name="T21" fmla="*/ 0 h 112"/>
                  <a:gd name="T22" fmla="*/ 287 w 287"/>
                  <a:gd name="T23" fmla="*/ 0 h 112"/>
                  <a:gd name="T24" fmla="*/ 287 w 287"/>
                  <a:gd name="T25" fmla="*/ 112 h 1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
                  <a:gd name="T40" fmla="*/ 0 h 112"/>
                  <a:gd name="T41" fmla="*/ 287 w 287"/>
                  <a:gd name="T42" fmla="*/ 112 h 1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 h="112">
                    <a:moveTo>
                      <a:pt x="287" y="112"/>
                    </a:moveTo>
                    <a:lnTo>
                      <a:pt x="229" y="110"/>
                    </a:lnTo>
                    <a:lnTo>
                      <a:pt x="173" y="104"/>
                    </a:lnTo>
                    <a:lnTo>
                      <a:pt x="127" y="93"/>
                    </a:lnTo>
                    <a:lnTo>
                      <a:pt x="84" y="78"/>
                    </a:lnTo>
                    <a:lnTo>
                      <a:pt x="50" y="63"/>
                    </a:lnTo>
                    <a:lnTo>
                      <a:pt x="22" y="45"/>
                    </a:lnTo>
                    <a:lnTo>
                      <a:pt x="12" y="34"/>
                    </a:lnTo>
                    <a:lnTo>
                      <a:pt x="5" y="24"/>
                    </a:lnTo>
                    <a:lnTo>
                      <a:pt x="2" y="11"/>
                    </a:lnTo>
                    <a:lnTo>
                      <a:pt x="0" y="0"/>
                    </a:lnTo>
                    <a:lnTo>
                      <a:pt x="287" y="0"/>
                    </a:lnTo>
                    <a:lnTo>
                      <a:pt x="287" y="112"/>
                    </a:lnTo>
                    <a:close/>
                  </a:path>
                </a:pathLst>
              </a:custGeom>
              <a:solidFill>
                <a:srgbClr val="CCCCCC"/>
              </a:solidFill>
              <a:ln w="9525">
                <a:noFill/>
                <a:round/>
                <a:headEnd/>
                <a:tailEnd/>
              </a:ln>
            </p:spPr>
            <p:txBody>
              <a:bodyPr/>
              <a:lstStyle/>
              <a:p>
                <a:pPr eaLnBrk="0" hangingPunct="0"/>
                <a:endParaRPr lang="zh-CN" altLang="en-US">
                  <a:latin typeface="Arial" charset="0"/>
                </a:endParaRPr>
              </a:p>
            </p:txBody>
          </p:sp>
          <p:sp>
            <p:nvSpPr>
              <p:cNvPr id="110" name="Freeform 94"/>
              <p:cNvSpPr>
                <a:spLocks/>
              </p:cNvSpPr>
              <p:nvPr/>
            </p:nvSpPr>
            <p:spPr bwMode="auto">
              <a:xfrm>
                <a:off x="4379" y="3382"/>
                <a:ext cx="287" cy="112"/>
              </a:xfrm>
              <a:custGeom>
                <a:avLst/>
                <a:gdLst>
                  <a:gd name="T0" fmla="*/ 287 w 287"/>
                  <a:gd name="T1" fmla="*/ 112 h 112"/>
                  <a:gd name="T2" fmla="*/ 229 w 287"/>
                  <a:gd name="T3" fmla="*/ 110 h 112"/>
                  <a:gd name="T4" fmla="*/ 173 w 287"/>
                  <a:gd name="T5" fmla="*/ 104 h 112"/>
                  <a:gd name="T6" fmla="*/ 127 w 287"/>
                  <a:gd name="T7" fmla="*/ 93 h 112"/>
                  <a:gd name="T8" fmla="*/ 84 w 287"/>
                  <a:gd name="T9" fmla="*/ 78 h 112"/>
                  <a:gd name="T10" fmla="*/ 50 w 287"/>
                  <a:gd name="T11" fmla="*/ 63 h 112"/>
                  <a:gd name="T12" fmla="*/ 22 w 287"/>
                  <a:gd name="T13" fmla="*/ 45 h 112"/>
                  <a:gd name="T14" fmla="*/ 12 w 287"/>
                  <a:gd name="T15" fmla="*/ 34 h 112"/>
                  <a:gd name="T16" fmla="*/ 5 w 287"/>
                  <a:gd name="T17" fmla="*/ 24 h 112"/>
                  <a:gd name="T18" fmla="*/ 2 w 287"/>
                  <a:gd name="T19" fmla="*/ 11 h 112"/>
                  <a:gd name="T20" fmla="*/ 0 w 287"/>
                  <a:gd name="T21" fmla="*/ 0 h 1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7"/>
                  <a:gd name="T34" fmla="*/ 0 h 112"/>
                  <a:gd name="T35" fmla="*/ 287 w 287"/>
                  <a:gd name="T36" fmla="*/ 112 h 1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7" h="112">
                    <a:moveTo>
                      <a:pt x="287" y="112"/>
                    </a:moveTo>
                    <a:lnTo>
                      <a:pt x="229" y="110"/>
                    </a:lnTo>
                    <a:lnTo>
                      <a:pt x="173" y="104"/>
                    </a:lnTo>
                    <a:lnTo>
                      <a:pt x="127" y="93"/>
                    </a:lnTo>
                    <a:lnTo>
                      <a:pt x="84" y="78"/>
                    </a:lnTo>
                    <a:lnTo>
                      <a:pt x="50" y="63"/>
                    </a:lnTo>
                    <a:lnTo>
                      <a:pt x="22" y="45"/>
                    </a:lnTo>
                    <a:lnTo>
                      <a:pt x="12" y="34"/>
                    </a:lnTo>
                    <a:lnTo>
                      <a:pt x="5" y="24"/>
                    </a:lnTo>
                    <a:lnTo>
                      <a:pt x="2" y="11"/>
                    </a:lnTo>
                    <a:lnTo>
                      <a:pt x="0" y="0"/>
                    </a:lnTo>
                  </a:path>
                </a:pathLst>
              </a:custGeom>
              <a:noFill/>
              <a:ln w="12700">
                <a:solidFill>
                  <a:srgbClr val="008000"/>
                </a:solidFill>
                <a:round/>
                <a:headEnd/>
                <a:tailEnd/>
              </a:ln>
            </p:spPr>
            <p:txBody>
              <a:bodyPr/>
              <a:lstStyle/>
              <a:p>
                <a:pPr eaLnBrk="0" hangingPunct="0"/>
                <a:endParaRPr lang="zh-CN" altLang="en-US">
                  <a:latin typeface="Arial" charset="0"/>
                </a:endParaRPr>
              </a:p>
            </p:txBody>
          </p:sp>
        </p:grpSp>
        <p:grpSp>
          <p:nvGrpSpPr>
            <p:cNvPr id="86" name="Group 95"/>
            <p:cNvGrpSpPr>
              <a:grpSpLocks/>
            </p:cNvGrpSpPr>
            <p:nvPr/>
          </p:nvGrpSpPr>
          <p:grpSpPr bwMode="auto">
            <a:xfrm>
              <a:off x="9931671" y="5022754"/>
              <a:ext cx="534169" cy="192997"/>
              <a:chOff x="4666" y="3382"/>
              <a:chExt cx="290" cy="112"/>
            </a:xfrm>
          </p:grpSpPr>
          <p:sp>
            <p:nvSpPr>
              <p:cNvPr id="107" name="Freeform 96"/>
              <p:cNvSpPr>
                <a:spLocks/>
              </p:cNvSpPr>
              <p:nvPr/>
            </p:nvSpPr>
            <p:spPr bwMode="auto">
              <a:xfrm>
                <a:off x="4666" y="3382"/>
                <a:ext cx="290" cy="112"/>
              </a:xfrm>
              <a:custGeom>
                <a:avLst/>
                <a:gdLst>
                  <a:gd name="T0" fmla="*/ 0 w 290"/>
                  <a:gd name="T1" fmla="*/ 112 h 112"/>
                  <a:gd name="T2" fmla="*/ 57 w 290"/>
                  <a:gd name="T3" fmla="*/ 110 h 112"/>
                  <a:gd name="T4" fmla="*/ 112 w 290"/>
                  <a:gd name="T5" fmla="*/ 104 h 112"/>
                  <a:gd name="T6" fmla="*/ 162 w 290"/>
                  <a:gd name="T7" fmla="*/ 93 h 112"/>
                  <a:gd name="T8" fmla="*/ 204 w 290"/>
                  <a:gd name="T9" fmla="*/ 78 h 112"/>
                  <a:gd name="T10" fmla="*/ 239 w 290"/>
                  <a:gd name="T11" fmla="*/ 63 h 112"/>
                  <a:gd name="T12" fmla="*/ 267 w 290"/>
                  <a:gd name="T13" fmla="*/ 45 h 112"/>
                  <a:gd name="T14" fmla="*/ 277 w 290"/>
                  <a:gd name="T15" fmla="*/ 34 h 112"/>
                  <a:gd name="T16" fmla="*/ 285 w 290"/>
                  <a:gd name="T17" fmla="*/ 24 h 112"/>
                  <a:gd name="T18" fmla="*/ 287 w 290"/>
                  <a:gd name="T19" fmla="*/ 11 h 112"/>
                  <a:gd name="T20" fmla="*/ 290 w 290"/>
                  <a:gd name="T21" fmla="*/ 0 h 112"/>
                  <a:gd name="T22" fmla="*/ 0 w 290"/>
                  <a:gd name="T23" fmla="*/ 0 h 112"/>
                  <a:gd name="T24" fmla="*/ 0 w 290"/>
                  <a:gd name="T25" fmla="*/ 112 h 1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0"/>
                  <a:gd name="T40" fmla="*/ 0 h 112"/>
                  <a:gd name="T41" fmla="*/ 290 w 290"/>
                  <a:gd name="T42" fmla="*/ 112 h 1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0" h="112">
                    <a:moveTo>
                      <a:pt x="0" y="112"/>
                    </a:moveTo>
                    <a:lnTo>
                      <a:pt x="57" y="110"/>
                    </a:lnTo>
                    <a:lnTo>
                      <a:pt x="112" y="104"/>
                    </a:lnTo>
                    <a:lnTo>
                      <a:pt x="162" y="93"/>
                    </a:lnTo>
                    <a:lnTo>
                      <a:pt x="204" y="78"/>
                    </a:lnTo>
                    <a:lnTo>
                      <a:pt x="239" y="63"/>
                    </a:lnTo>
                    <a:lnTo>
                      <a:pt x="267" y="45"/>
                    </a:lnTo>
                    <a:lnTo>
                      <a:pt x="277" y="34"/>
                    </a:lnTo>
                    <a:lnTo>
                      <a:pt x="285" y="24"/>
                    </a:lnTo>
                    <a:lnTo>
                      <a:pt x="287" y="11"/>
                    </a:lnTo>
                    <a:lnTo>
                      <a:pt x="290" y="0"/>
                    </a:lnTo>
                    <a:lnTo>
                      <a:pt x="0" y="0"/>
                    </a:lnTo>
                    <a:lnTo>
                      <a:pt x="0" y="112"/>
                    </a:lnTo>
                    <a:close/>
                  </a:path>
                </a:pathLst>
              </a:custGeom>
              <a:solidFill>
                <a:srgbClr val="CCCCCC"/>
              </a:solidFill>
              <a:ln w="9525">
                <a:noFill/>
                <a:round/>
                <a:headEnd/>
                <a:tailEnd/>
              </a:ln>
            </p:spPr>
            <p:txBody>
              <a:bodyPr/>
              <a:lstStyle/>
              <a:p>
                <a:pPr eaLnBrk="0" hangingPunct="0"/>
                <a:endParaRPr lang="zh-CN" altLang="en-US">
                  <a:latin typeface="Arial" charset="0"/>
                </a:endParaRPr>
              </a:p>
            </p:txBody>
          </p:sp>
          <p:sp>
            <p:nvSpPr>
              <p:cNvPr id="108" name="Freeform 97"/>
              <p:cNvSpPr>
                <a:spLocks/>
              </p:cNvSpPr>
              <p:nvPr/>
            </p:nvSpPr>
            <p:spPr bwMode="auto">
              <a:xfrm>
                <a:off x="4666" y="3382"/>
                <a:ext cx="290" cy="112"/>
              </a:xfrm>
              <a:custGeom>
                <a:avLst/>
                <a:gdLst>
                  <a:gd name="T0" fmla="*/ 0 w 290"/>
                  <a:gd name="T1" fmla="*/ 112 h 112"/>
                  <a:gd name="T2" fmla="*/ 57 w 290"/>
                  <a:gd name="T3" fmla="*/ 110 h 112"/>
                  <a:gd name="T4" fmla="*/ 112 w 290"/>
                  <a:gd name="T5" fmla="*/ 104 h 112"/>
                  <a:gd name="T6" fmla="*/ 162 w 290"/>
                  <a:gd name="T7" fmla="*/ 93 h 112"/>
                  <a:gd name="T8" fmla="*/ 204 w 290"/>
                  <a:gd name="T9" fmla="*/ 78 h 112"/>
                  <a:gd name="T10" fmla="*/ 239 w 290"/>
                  <a:gd name="T11" fmla="*/ 63 h 112"/>
                  <a:gd name="T12" fmla="*/ 267 w 290"/>
                  <a:gd name="T13" fmla="*/ 45 h 112"/>
                  <a:gd name="T14" fmla="*/ 277 w 290"/>
                  <a:gd name="T15" fmla="*/ 34 h 112"/>
                  <a:gd name="T16" fmla="*/ 285 w 290"/>
                  <a:gd name="T17" fmla="*/ 24 h 112"/>
                  <a:gd name="T18" fmla="*/ 287 w 290"/>
                  <a:gd name="T19" fmla="*/ 11 h 112"/>
                  <a:gd name="T20" fmla="*/ 290 w 290"/>
                  <a:gd name="T21" fmla="*/ 0 h 1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0"/>
                  <a:gd name="T34" fmla="*/ 0 h 112"/>
                  <a:gd name="T35" fmla="*/ 290 w 290"/>
                  <a:gd name="T36" fmla="*/ 112 h 1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0" h="112">
                    <a:moveTo>
                      <a:pt x="0" y="112"/>
                    </a:moveTo>
                    <a:lnTo>
                      <a:pt x="57" y="110"/>
                    </a:lnTo>
                    <a:lnTo>
                      <a:pt x="112" y="104"/>
                    </a:lnTo>
                    <a:lnTo>
                      <a:pt x="162" y="93"/>
                    </a:lnTo>
                    <a:lnTo>
                      <a:pt x="204" y="78"/>
                    </a:lnTo>
                    <a:lnTo>
                      <a:pt x="239" y="63"/>
                    </a:lnTo>
                    <a:lnTo>
                      <a:pt x="267" y="45"/>
                    </a:lnTo>
                    <a:lnTo>
                      <a:pt x="277" y="34"/>
                    </a:lnTo>
                    <a:lnTo>
                      <a:pt x="285" y="24"/>
                    </a:lnTo>
                    <a:lnTo>
                      <a:pt x="287" y="11"/>
                    </a:lnTo>
                    <a:lnTo>
                      <a:pt x="290" y="0"/>
                    </a:lnTo>
                  </a:path>
                </a:pathLst>
              </a:custGeom>
              <a:noFill/>
              <a:ln w="12700">
                <a:solidFill>
                  <a:srgbClr val="008000"/>
                </a:solidFill>
                <a:round/>
                <a:headEnd/>
                <a:tailEnd/>
              </a:ln>
            </p:spPr>
            <p:txBody>
              <a:bodyPr/>
              <a:lstStyle/>
              <a:p>
                <a:pPr eaLnBrk="0" hangingPunct="0"/>
                <a:endParaRPr lang="zh-CN" altLang="en-US">
                  <a:latin typeface="Arial" charset="0"/>
                </a:endParaRPr>
              </a:p>
            </p:txBody>
          </p:sp>
        </p:grpSp>
        <p:sp>
          <p:nvSpPr>
            <p:cNvPr id="87" name="Freeform 98"/>
            <p:cNvSpPr>
              <a:spLocks/>
            </p:cNvSpPr>
            <p:nvPr/>
          </p:nvSpPr>
          <p:spPr bwMode="auto">
            <a:xfrm>
              <a:off x="9672350" y="4536339"/>
              <a:ext cx="552803" cy="498968"/>
            </a:xfrm>
            <a:custGeom>
              <a:avLst/>
              <a:gdLst>
                <a:gd name="T0" fmla="*/ 98 w 300"/>
                <a:gd name="T1" fmla="*/ 0 h 290"/>
                <a:gd name="T2" fmla="*/ 61 w 300"/>
                <a:gd name="T3" fmla="*/ 3 h 290"/>
                <a:gd name="T4" fmla="*/ 30 w 300"/>
                <a:gd name="T5" fmla="*/ 16 h 290"/>
                <a:gd name="T6" fmla="*/ 9 w 300"/>
                <a:gd name="T7" fmla="*/ 35 h 290"/>
                <a:gd name="T8" fmla="*/ 0 w 300"/>
                <a:gd name="T9" fmla="*/ 59 h 290"/>
                <a:gd name="T10" fmla="*/ 0 w 300"/>
                <a:gd name="T11" fmla="*/ 357 h 290"/>
                <a:gd name="T12" fmla="*/ 9 w 300"/>
                <a:gd name="T13" fmla="*/ 382 h 290"/>
                <a:gd name="T14" fmla="*/ 30 w 300"/>
                <a:gd name="T15" fmla="*/ 400 h 290"/>
                <a:gd name="T16" fmla="*/ 61 w 300"/>
                <a:gd name="T17" fmla="*/ 413 h 290"/>
                <a:gd name="T18" fmla="*/ 98 w 300"/>
                <a:gd name="T19" fmla="*/ 420 h 290"/>
                <a:gd name="T20" fmla="*/ 496 w 300"/>
                <a:gd name="T21" fmla="*/ 420 h 290"/>
                <a:gd name="T22" fmla="*/ 534 w 300"/>
                <a:gd name="T23" fmla="*/ 413 h 290"/>
                <a:gd name="T24" fmla="*/ 564 w 300"/>
                <a:gd name="T25" fmla="*/ 400 h 290"/>
                <a:gd name="T26" fmla="*/ 584 w 300"/>
                <a:gd name="T27" fmla="*/ 382 h 290"/>
                <a:gd name="T28" fmla="*/ 595 w 300"/>
                <a:gd name="T29" fmla="*/ 357 h 290"/>
                <a:gd name="T30" fmla="*/ 595 w 300"/>
                <a:gd name="T31" fmla="*/ 59 h 290"/>
                <a:gd name="T32" fmla="*/ 584 w 300"/>
                <a:gd name="T33" fmla="*/ 35 h 290"/>
                <a:gd name="T34" fmla="*/ 564 w 300"/>
                <a:gd name="T35" fmla="*/ 16 h 290"/>
                <a:gd name="T36" fmla="*/ 534 w 300"/>
                <a:gd name="T37" fmla="*/ 3 h 290"/>
                <a:gd name="T38" fmla="*/ 496 w 300"/>
                <a:gd name="T39" fmla="*/ 0 h 290"/>
                <a:gd name="T40" fmla="*/ 98 w 300"/>
                <a:gd name="T41" fmla="*/ 0 h 29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0"/>
                <a:gd name="T64" fmla="*/ 0 h 290"/>
                <a:gd name="T65" fmla="*/ 300 w 300"/>
                <a:gd name="T66" fmla="*/ 290 h 29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0" h="290">
                  <a:moveTo>
                    <a:pt x="50" y="0"/>
                  </a:moveTo>
                  <a:lnTo>
                    <a:pt x="30" y="3"/>
                  </a:lnTo>
                  <a:lnTo>
                    <a:pt x="15" y="12"/>
                  </a:lnTo>
                  <a:lnTo>
                    <a:pt x="5" y="24"/>
                  </a:lnTo>
                  <a:lnTo>
                    <a:pt x="0" y="41"/>
                  </a:lnTo>
                  <a:lnTo>
                    <a:pt x="0" y="247"/>
                  </a:lnTo>
                  <a:lnTo>
                    <a:pt x="5" y="264"/>
                  </a:lnTo>
                  <a:lnTo>
                    <a:pt x="15" y="277"/>
                  </a:lnTo>
                  <a:lnTo>
                    <a:pt x="30" y="286"/>
                  </a:lnTo>
                  <a:lnTo>
                    <a:pt x="50" y="290"/>
                  </a:lnTo>
                  <a:lnTo>
                    <a:pt x="250" y="290"/>
                  </a:lnTo>
                  <a:lnTo>
                    <a:pt x="269" y="286"/>
                  </a:lnTo>
                  <a:lnTo>
                    <a:pt x="284" y="277"/>
                  </a:lnTo>
                  <a:lnTo>
                    <a:pt x="295" y="264"/>
                  </a:lnTo>
                  <a:lnTo>
                    <a:pt x="300" y="247"/>
                  </a:lnTo>
                  <a:lnTo>
                    <a:pt x="300" y="41"/>
                  </a:lnTo>
                  <a:lnTo>
                    <a:pt x="295" y="24"/>
                  </a:lnTo>
                  <a:lnTo>
                    <a:pt x="284" y="12"/>
                  </a:lnTo>
                  <a:lnTo>
                    <a:pt x="269" y="3"/>
                  </a:lnTo>
                  <a:lnTo>
                    <a:pt x="250" y="0"/>
                  </a:lnTo>
                  <a:lnTo>
                    <a:pt x="50" y="0"/>
                  </a:lnTo>
                  <a:close/>
                </a:path>
              </a:pathLst>
            </a:custGeom>
            <a:solidFill>
              <a:srgbClr val="FFFFFF"/>
            </a:solidFill>
            <a:ln w="9525">
              <a:noFill/>
              <a:round/>
              <a:headEnd/>
              <a:tailEnd/>
            </a:ln>
          </p:spPr>
          <p:txBody>
            <a:bodyPr/>
            <a:lstStyle/>
            <a:p>
              <a:pPr eaLnBrk="0" hangingPunct="0"/>
              <a:endParaRPr lang="zh-CN" altLang="en-US">
                <a:latin typeface="Arial" charset="0"/>
              </a:endParaRPr>
            </a:p>
          </p:txBody>
        </p:sp>
        <p:sp>
          <p:nvSpPr>
            <p:cNvPr id="88" name="Rectangle 99"/>
            <p:cNvSpPr>
              <a:spLocks noChangeArrowheads="1"/>
            </p:cNvSpPr>
            <p:nvPr/>
          </p:nvSpPr>
          <p:spPr bwMode="auto">
            <a:xfrm>
              <a:off x="9833843" y="4536339"/>
              <a:ext cx="343173" cy="211826"/>
            </a:xfrm>
            <a:prstGeom prst="rect">
              <a:avLst/>
            </a:prstGeom>
            <a:noFill/>
            <a:ln w="9525">
              <a:noFill/>
              <a:miter lim="800000"/>
              <a:headEnd/>
              <a:tailEnd/>
            </a:ln>
          </p:spPr>
          <p:txBody>
            <a:bodyPr/>
            <a:lstStyle/>
            <a:p>
              <a:pPr eaLnBrk="0" hangingPunct="0"/>
              <a:endParaRPr lang="zh-CN" altLang="en-US">
                <a:latin typeface="Arial" charset="0"/>
              </a:endParaRPr>
            </a:p>
          </p:txBody>
        </p:sp>
        <p:sp>
          <p:nvSpPr>
            <p:cNvPr id="89" name="Rectangle 100"/>
            <p:cNvSpPr>
              <a:spLocks noChangeArrowheads="1"/>
            </p:cNvSpPr>
            <p:nvPr/>
          </p:nvSpPr>
          <p:spPr bwMode="auto">
            <a:xfrm>
              <a:off x="9833843" y="4566152"/>
              <a:ext cx="192549" cy="167892"/>
            </a:xfrm>
            <a:prstGeom prst="rect">
              <a:avLst/>
            </a:prstGeom>
            <a:noFill/>
            <a:ln w="9525">
              <a:noFill/>
              <a:miter lim="800000"/>
              <a:headEnd/>
              <a:tailEnd/>
            </a:ln>
          </p:spPr>
          <p:txBody>
            <a:bodyPr wrap="none" lIns="0" tIns="0" rIns="0" bIns="0">
              <a:spAutoFit/>
            </a:bodyPr>
            <a:lstStyle/>
            <a:p>
              <a:r>
                <a:rPr lang="en-US" altLang="zh-CN" sz="1100">
                  <a:solidFill>
                    <a:srgbClr val="000000"/>
                  </a:solidFill>
                  <a:latin typeface="Times New Roman" pitchFamily="18" charset="0"/>
                </a:rPr>
                <a:t>DB</a:t>
              </a:r>
              <a:endParaRPr lang="en-US" altLang="zh-CN">
                <a:latin typeface="Times New Roman" pitchFamily="18" charset="0"/>
              </a:endParaRPr>
            </a:p>
          </p:txBody>
        </p:sp>
        <p:sp>
          <p:nvSpPr>
            <p:cNvPr id="90" name="Rectangle 101"/>
            <p:cNvSpPr>
              <a:spLocks noChangeArrowheads="1"/>
            </p:cNvSpPr>
            <p:nvPr/>
          </p:nvSpPr>
          <p:spPr bwMode="auto">
            <a:xfrm>
              <a:off x="9754650" y="4688540"/>
              <a:ext cx="591624" cy="210257"/>
            </a:xfrm>
            <a:prstGeom prst="rect">
              <a:avLst/>
            </a:prstGeom>
            <a:noFill/>
            <a:ln w="9525">
              <a:noFill/>
              <a:miter lim="800000"/>
              <a:headEnd/>
              <a:tailEnd/>
            </a:ln>
          </p:spPr>
          <p:txBody>
            <a:bodyPr/>
            <a:lstStyle/>
            <a:p>
              <a:pPr eaLnBrk="0" hangingPunct="0"/>
              <a:endParaRPr lang="zh-CN" altLang="en-US">
                <a:latin typeface="Arial" charset="0"/>
              </a:endParaRPr>
            </a:p>
          </p:txBody>
        </p:sp>
        <p:sp>
          <p:nvSpPr>
            <p:cNvPr id="91" name="Rectangle 102"/>
            <p:cNvSpPr>
              <a:spLocks noChangeArrowheads="1"/>
            </p:cNvSpPr>
            <p:nvPr/>
          </p:nvSpPr>
          <p:spPr bwMode="auto">
            <a:xfrm>
              <a:off x="9754650" y="4716784"/>
              <a:ext cx="363359" cy="166323"/>
            </a:xfrm>
            <a:prstGeom prst="rect">
              <a:avLst/>
            </a:prstGeom>
            <a:noFill/>
            <a:ln w="9525">
              <a:noFill/>
              <a:miter lim="800000"/>
              <a:headEnd/>
              <a:tailEnd/>
            </a:ln>
          </p:spPr>
          <p:txBody>
            <a:bodyPr wrap="none" lIns="0" tIns="0" rIns="0" bIns="0">
              <a:spAutoFit/>
            </a:bodyPr>
            <a:lstStyle/>
            <a:p>
              <a:r>
                <a:rPr lang="en-US" altLang="zh-CN" sz="1100">
                  <a:solidFill>
                    <a:srgbClr val="000000"/>
                  </a:solidFill>
                  <a:latin typeface="Times New Roman" pitchFamily="18" charset="0"/>
                </a:rPr>
                <a:t>Tables</a:t>
              </a:r>
              <a:endParaRPr lang="en-US" altLang="zh-CN">
                <a:latin typeface="Times New Roman" pitchFamily="18" charset="0"/>
              </a:endParaRPr>
            </a:p>
          </p:txBody>
        </p:sp>
        <p:sp>
          <p:nvSpPr>
            <p:cNvPr id="92" name="Rectangle 103"/>
            <p:cNvSpPr>
              <a:spLocks noChangeArrowheads="1"/>
            </p:cNvSpPr>
            <p:nvPr/>
          </p:nvSpPr>
          <p:spPr bwMode="auto">
            <a:xfrm>
              <a:off x="9885086" y="3728263"/>
              <a:ext cx="77641" cy="571145"/>
            </a:xfrm>
            <a:prstGeom prst="rect">
              <a:avLst/>
            </a:prstGeom>
            <a:solidFill>
              <a:srgbClr val="FFFFFF"/>
            </a:solidFill>
            <a:ln w="4763">
              <a:solidFill>
                <a:srgbClr val="008000"/>
              </a:solidFill>
              <a:miter lim="800000"/>
              <a:headEnd/>
              <a:tailEnd/>
            </a:ln>
          </p:spPr>
          <p:txBody>
            <a:bodyPr/>
            <a:lstStyle/>
            <a:p>
              <a:pPr eaLnBrk="0" hangingPunct="0"/>
              <a:endParaRPr lang="zh-CN" altLang="en-US">
                <a:latin typeface="Arial" charset="0"/>
              </a:endParaRPr>
            </a:p>
          </p:txBody>
        </p:sp>
        <p:sp>
          <p:nvSpPr>
            <p:cNvPr id="93" name="Freeform 104"/>
            <p:cNvSpPr>
              <a:spLocks/>
            </p:cNvSpPr>
            <p:nvPr/>
          </p:nvSpPr>
          <p:spPr bwMode="auto">
            <a:xfrm>
              <a:off x="9554336" y="3185361"/>
              <a:ext cx="743800" cy="538195"/>
            </a:xfrm>
            <a:custGeom>
              <a:avLst/>
              <a:gdLst>
                <a:gd name="T0" fmla="*/ 120 w 404"/>
                <a:gd name="T1" fmla="*/ 0 h 313"/>
                <a:gd name="T2" fmla="*/ 98 w 404"/>
                <a:gd name="T3" fmla="*/ 2 h 313"/>
                <a:gd name="T4" fmla="*/ 74 w 404"/>
                <a:gd name="T5" fmla="*/ 4 h 313"/>
                <a:gd name="T6" fmla="*/ 33 w 404"/>
                <a:gd name="T7" fmla="*/ 20 h 313"/>
                <a:gd name="T8" fmla="*/ 9 w 404"/>
                <a:gd name="T9" fmla="*/ 45 h 313"/>
                <a:gd name="T10" fmla="*/ 2 w 404"/>
                <a:gd name="T11" fmla="*/ 60 h 313"/>
                <a:gd name="T12" fmla="*/ 0 w 404"/>
                <a:gd name="T13" fmla="*/ 77 h 313"/>
                <a:gd name="T14" fmla="*/ 0 w 404"/>
                <a:gd name="T15" fmla="*/ 376 h 313"/>
                <a:gd name="T16" fmla="*/ 2 w 404"/>
                <a:gd name="T17" fmla="*/ 392 h 313"/>
                <a:gd name="T18" fmla="*/ 9 w 404"/>
                <a:gd name="T19" fmla="*/ 407 h 313"/>
                <a:gd name="T20" fmla="*/ 33 w 404"/>
                <a:gd name="T21" fmla="*/ 431 h 313"/>
                <a:gd name="T22" fmla="*/ 74 w 404"/>
                <a:gd name="T23" fmla="*/ 448 h 313"/>
                <a:gd name="T24" fmla="*/ 98 w 404"/>
                <a:gd name="T25" fmla="*/ 451 h 313"/>
                <a:gd name="T26" fmla="*/ 120 w 404"/>
                <a:gd name="T27" fmla="*/ 451 h 313"/>
                <a:gd name="T28" fmla="*/ 673 w 404"/>
                <a:gd name="T29" fmla="*/ 451 h 313"/>
                <a:gd name="T30" fmla="*/ 700 w 404"/>
                <a:gd name="T31" fmla="*/ 451 h 313"/>
                <a:gd name="T32" fmla="*/ 724 w 404"/>
                <a:gd name="T33" fmla="*/ 448 h 313"/>
                <a:gd name="T34" fmla="*/ 764 w 404"/>
                <a:gd name="T35" fmla="*/ 431 h 313"/>
                <a:gd name="T36" fmla="*/ 788 w 404"/>
                <a:gd name="T37" fmla="*/ 407 h 313"/>
                <a:gd name="T38" fmla="*/ 798 w 404"/>
                <a:gd name="T39" fmla="*/ 392 h 313"/>
                <a:gd name="T40" fmla="*/ 798 w 404"/>
                <a:gd name="T41" fmla="*/ 376 h 313"/>
                <a:gd name="T42" fmla="*/ 798 w 404"/>
                <a:gd name="T43" fmla="*/ 77 h 313"/>
                <a:gd name="T44" fmla="*/ 798 w 404"/>
                <a:gd name="T45" fmla="*/ 60 h 313"/>
                <a:gd name="T46" fmla="*/ 788 w 404"/>
                <a:gd name="T47" fmla="*/ 45 h 313"/>
                <a:gd name="T48" fmla="*/ 764 w 404"/>
                <a:gd name="T49" fmla="*/ 20 h 313"/>
                <a:gd name="T50" fmla="*/ 724 w 404"/>
                <a:gd name="T51" fmla="*/ 4 h 313"/>
                <a:gd name="T52" fmla="*/ 700 w 404"/>
                <a:gd name="T53" fmla="*/ 2 h 313"/>
                <a:gd name="T54" fmla="*/ 673 w 404"/>
                <a:gd name="T55" fmla="*/ 0 h 313"/>
                <a:gd name="T56" fmla="*/ 120 w 404"/>
                <a:gd name="T57" fmla="*/ 0 h 31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04"/>
                <a:gd name="T88" fmla="*/ 0 h 313"/>
                <a:gd name="T89" fmla="*/ 404 w 404"/>
                <a:gd name="T90" fmla="*/ 313 h 31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04" h="313">
                  <a:moveTo>
                    <a:pt x="61" y="0"/>
                  </a:moveTo>
                  <a:lnTo>
                    <a:pt x="50" y="2"/>
                  </a:lnTo>
                  <a:lnTo>
                    <a:pt x="37" y="4"/>
                  </a:lnTo>
                  <a:lnTo>
                    <a:pt x="17" y="14"/>
                  </a:lnTo>
                  <a:lnTo>
                    <a:pt x="5" y="31"/>
                  </a:lnTo>
                  <a:lnTo>
                    <a:pt x="2" y="42"/>
                  </a:lnTo>
                  <a:lnTo>
                    <a:pt x="0" y="53"/>
                  </a:lnTo>
                  <a:lnTo>
                    <a:pt x="0" y="261"/>
                  </a:lnTo>
                  <a:lnTo>
                    <a:pt x="2" y="272"/>
                  </a:lnTo>
                  <a:lnTo>
                    <a:pt x="5" y="282"/>
                  </a:lnTo>
                  <a:lnTo>
                    <a:pt x="17" y="299"/>
                  </a:lnTo>
                  <a:lnTo>
                    <a:pt x="37" y="310"/>
                  </a:lnTo>
                  <a:lnTo>
                    <a:pt x="50" y="313"/>
                  </a:lnTo>
                  <a:lnTo>
                    <a:pt x="61" y="313"/>
                  </a:lnTo>
                  <a:lnTo>
                    <a:pt x="341" y="313"/>
                  </a:lnTo>
                  <a:lnTo>
                    <a:pt x="354" y="313"/>
                  </a:lnTo>
                  <a:lnTo>
                    <a:pt x="366" y="310"/>
                  </a:lnTo>
                  <a:lnTo>
                    <a:pt x="386" y="299"/>
                  </a:lnTo>
                  <a:lnTo>
                    <a:pt x="399" y="282"/>
                  </a:lnTo>
                  <a:lnTo>
                    <a:pt x="404" y="272"/>
                  </a:lnTo>
                  <a:lnTo>
                    <a:pt x="404" y="261"/>
                  </a:lnTo>
                  <a:lnTo>
                    <a:pt x="404" y="53"/>
                  </a:lnTo>
                  <a:lnTo>
                    <a:pt x="404" y="42"/>
                  </a:lnTo>
                  <a:lnTo>
                    <a:pt x="399" y="31"/>
                  </a:lnTo>
                  <a:lnTo>
                    <a:pt x="386" y="14"/>
                  </a:lnTo>
                  <a:lnTo>
                    <a:pt x="366" y="4"/>
                  </a:lnTo>
                  <a:lnTo>
                    <a:pt x="354" y="2"/>
                  </a:lnTo>
                  <a:lnTo>
                    <a:pt x="341" y="0"/>
                  </a:lnTo>
                  <a:lnTo>
                    <a:pt x="61" y="0"/>
                  </a:lnTo>
                  <a:close/>
                </a:path>
              </a:pathLst>
            </a:custGeom>
            <a:solidFill>
              <a:srgbClr val="FFFFFF"/>
            </a:solidFill>
            <a:ln w="4763">
              <a:solidFill>
                <a:srgbClr val="008000"/>
              </a:solidFill>
              <a:round/>
              <a:headEnd/>
              <a:tailEnd/>
            </a:ln>
          </p:spPr>
          <p:txBody>
            <a:bodyPr/>
            <a:lstStyle/>
            <a:p>
              <a:pPr eaLnBrk="0" hangingPunct="0"/>
              <a:endParaRPr lang="zh-CN" altLang="en-US">
                <a:latin typeface="Arial" charset="0"/>
              </a:endParaRPr>
            </a:p>
          </p:txBody>
        </p:sp>
        <p:sp>
          <p:nvSpPr>
            <p:cNvPr id="94" name="Freeform 105"/>
            <p:cNvSpPr>
              <a:spLocks/>
            </p:cNvSpPr>
            <p:nvPr/>
          </p:nvSpPr>
          <p:spPr bwMode="auto">
            <a:xfrm>
              <a:off x="9582287" y="3196345"/>
              <a:ext cx="701874" cy="480139"/>
            </a:xfrm>
            <a:custGeom>
              <a:avLst/>
              <a:gdLst>
                <a:gd name="T0" fmla="*/ 110 w 381"/>
                <a:gd name="T1" fmla="*/ 0 h 280"/>
                <a:gd name="T2" fmla="*/ 70 w 381"/>
                <a:gd name="T3" fmla="*/ 4 h 280"/>
                <a:gd name="T4" fmla="*/ 32 w 381"/>
                <a:gd name="T5" fmla="*/ 21 h 280"/>
                <a:gd name="T6" fmla="*/ 9 w 381"/>
                <a:gd name="T7" fmla="*/ 43 h 280"/>
                <a:gd name="T8" fmla="*/ 0 w 381"/>
                <a:gd name="T9" fmla="*/ 67 h 280"/>
                <a:gd name="T10" fmla="*/ 0 w 381"/>
                <a:gd name="T11" fmla="*/ 334 h 280"/>
                <a:gd name="T12" fmla="*/ 9 w 381"/>
                <a:gd name="T13" fmla="*/ 361 h 280"/>
                <a:gd name="T14" fmla="*/ 32 w 381"/>
                <a:gd name="T15" fmla="*/ 382 h 280"/>
                <a:gd name="T16" fmla="*/ 70 w 381"/>
                <a:gd name="T17" fmla="*/ 395 h 280"/>
                <a:gd name="T18" fmla="*/ 110 w 381"/>
                <a:gd name="T19" fmla="*/ 399 h 280"/>
                <a:gd name="T20" fmla="*/ 639 w 381"/>
                <a:gd name="T21" fmla="*/ 399 h 280"/>
                <a:gd name="T22" fmla="*/ 685 w 381"/>
                <a:gd name="T23" fmla="*/ 395 h 280"/>
                <a:gd name="T24" fmla="*/ 722 w 381"/>
                <a:gd name="T25" fmla="*/ 382 h 280"/>
                <a:gd name="T26" fmla="*/ 745 w 381"/>
                <a:gd name="T27" fmla="*/ 361 h 280"/>
                <a:gd name="T28" fmla="*/ 755 w 381"/>
                <a:gd name="T29" fmla="*/ 334 h 280"/>
                <a:gd name="T30" fmla="*/ 755 w 381"/>
                <a:gd name="T31" fmla="*/ 67 h 280"/>
                <a:gd name="T32" fmla="*/ 745 w 381"/>
                <a:gd name="T33" fmla="*/ 43 h 280"/>
                <a:gd name="T34" fmla="*/ 722 w 381"/>
                <a:gd name="T35" fmla="*/ 21 h 280"/>
                <a:gd name="T36" fmla="*/ 685 w 381"/>
                <a:gd name="T37" fmla="*/ 4 h 280"/>
                <a:gd name="T38" fmla="*/ 639 w 381"/>
                <a:gd name="T39" fmla="*/ 0 h 280"/>
                <a:gd name="T40" fmla="*/ 110 w 381"/>
                <a:gd name="T41" fmla="*/ 0 h 2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1"/>
                <a:gd name="T64" fmla="*/ 0 h 280"/>
                <a:gd name="T65" fmla="*/ 381 w 381"/>
                <a:gd name="T66" fmla="*/ 280 h 2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1" h="280">
                  <a:moveTo>
                    <a:pt x="56" y="0"/>
                  </a:moveTo>
                  <a:lnTo>
                    <a:pt x="35" y="4"/>
                  </a:lnTo>
                  <a:lnTo>
                    <a:pt x="16" y="15"/>
                  </a:lnTo>
                  <a:lnTo>
                    <a:pt x="5" y="30"/>
                  </a:lnTo>
                  <a:lnTo>
                    <a:pt x="0" y="47"/>
                  </a:lnTo>
                  <a:lnTo>
                    <a:pt x="0" y="234"/>
                  </a:lnTo>
                  <a:lnTo>
                    <a:pt x="5" y="253"/>
                  </a:lnTo>
                  <a:lnTo>
                    <a:pt x="16" y="268"/>
                  </a:lnTo>
                  <a:lnTo>
                    <a:pt x="35" y="276"/>
                  </a:lnTo>
                  <a:lnTo>
                    <a:pt x="56" y="280"/>
                  </a:lnTo>
                  <a:lnTo>
                    <a:pt x="323" y="280"/>
                  </a:lnTo>
                  <a:lnTo>
                    <a:pt x="346" y="276"/>
                  </a:lnTo>
                  <a:lnTo>
                    <a:pt x="364" y="268"/>
                  </a:lnTo>
                  <a:lnTo>
                    <a:pt x="376" y="253"/>
                  </a:lnTo>
                  <a:lnTo>
                    <a:pt x="381" y="234"/>
                  </a:lnTo>
                  <a:lnTo>
                    <a:pt x="381" y="47"/>
                  </a:lnTo>
                  <a:lnTo>
                    <a:pt x="376" y="30"/>
                  </a:lnTo>
                  <a:lnTo>
                    <a:pt x="364" y="15"/>
                  </a:lnTo>
                  <a:lnTo>
                    <a:pt x="346" y="4"/>
                  </a:lnTo>
                  <a:lnTo>
                    <a:pt x="323" y="0"/>
                  </a:lnTo>
                  <a:lnTo>
                    <a:pt x="56" y="0"/>
                  </a:lnTo>
                  <a:close/>
                </a:path>
              </a:pathLst>
            </a:custGeom>
            <a:solidFill>
              <a:srgbClr val="FFFFFF"/>
            </a:solidFill>
            <a:ln w="9525">
              <a:noFill/>
              <a:round/>
              <a:headEnd/>
              <a:tailEnd/>
            </a:ln>
          </p:spPr>
          <p:txBody>
            <a:bodyPr/>
            <a:lstStyle/>
            <a:p>
              <a:pPr eaLnBrk="0" hangingPunct="0"/>
              <a:endParaRPr lang="zh-CN" altLang="en-US">
                <a:latin typeface="Arial" charset="0"/>
              </a:endParaRPr>
            </a:p>
          </p:txBody>
        </p:sp>
        <p:sp>
          <p:nvSpPr>
            <p:cNvPr id="95" name="Rectangle 106"/>
            <p:cNvSpPr>
              <a:spLocks noChangeArrowheads="1"/>
            </p:cNvSpPr>
            <p:nvPr/>
          </p:nvSpPr>
          <p:spPr bwMode="auto">
            <a:xfrm>
              <a:off x="9683220" y="3321871"/>
              <a:ext cx="625786" cy="172599"/>
            </a:xfrm>
            <a:prstGeom prst="rect">
              <a:avLst/>
            </a:prstGeom>
            <a:noFill/>
            <a:ln w="9525">
              <a:noFill/>
              <a:miter lim="800000"/>
              <a:headEnd/>
              <a:tailEnd/>
            </a:ln>
          </p:spPr>
          <p:txBody>
            <a:bodyPr/>
            <a:lstStyle/>
            <a:p>
              <a:pPr eaLnBrk="0" hangingPunct="0"/>
              <a:endParaRPr lang="zh-CN" altLang="en-US">
                <a:latin typeface="Arial" charset="0"/>
              </a:endParaRPr>
            </a:p>
          </p:txBody>
        </p:sp>
        <p:sp>
          <p:nvSpPr>
            <p:cNvPr id="96" name="Rectangle 107"/>
            <p:cNvSpPr>
              <a:spLocks noChangeArrowheads="1"/>
            </p:cNvSpPr>
            <p:nvPr/>
          </p:nvSpPr>
          <p:spPr bwMode="auto">
            <a:xfrm>
              <a:off x="9683220" y="3345407"/>
              <a:ext cx="403733" cy="133372"/>
            </a:xfrm>
            <a:prstGeom prst="rect">
              <a:avLst/>
            </a:prstGeom>
            <a:noFill/>
            <a:ln w="9525">
              <a:noFill/>
              <a:miter lim="800000"/>
              <a:headEnd/>
              <a:tailEnd/>
            </a:ln>
          </p:spPr>
          <p:txBody>
            <a:bodyPr wrap="none" lIns="0" tIns="0" rIns="0" bIns="0">
              <a:spAutoFit/>
            </a:bodyPr>
            <a:lstStyle/>
            <a:p>
              <a:r>
                <a:rPr lang="en-US" altLang="zh-CN" sz="900">
                  <a:solidFill>
                    <a:srgbClr val="000000"/>
                  </a:solidFill>
                  <a:latin typeface="Times New Roman" pitchFamily="18" charset="0"/>
                </a:rPr>
                <a:t>Software</a:t>
              </a:r>
              <a:endParaRPr lang="en-US" altLang="zh-CN">
                <a:latin typeface="Times New Roman" pitchFamily="18" charset="0"/>
              </a:endParaRPr>
            </a:p>
          </p:txBody>
        </p:sp>
        <p:sp>
          <p:nvSpPr>
            <p:cNvPr id="97" name="Rectangle 108"/>
            <p:cNvSpPr>
              <a:spLocks noChangeArrowheads="1"/>
            </p:cNvSpPr>
            <p:nvPr/>
          </p:nvSpPr>
          <p:spPr bwMode="auto">
            <a:xfrm>
              <a:off x="9599368" y="3441121"/>
              <a:ext cx="805913" cy="172599"/>
            </a:xfrm>
            <a:prstGeom prst="rect">
              <a:avLst/>
            </a:prstGeom>
            <a:noFill/>
            <a:ln w="9525">
              <a:noFill/>
              <a:miter lim="800000"/>
              <a:headEnd/>
              <a:tailEnd/>
            </a:ln>
          </p:spPr>
          <p:txBody>
            <a:bodyPr/>
            <a:lstStyle/>
            <a:p>
              <a:pPr eaLnBrk="0" hangingPunct="0"/>
              <a:endParaRPr lang="zh-CN" altLang="en-US">
                <a:latin typeface="Arial" charset="0"/>
              </a:endParaRPr>
            </a:p>
          </p:txBody>
        </p:sp>
        <p:sp>
          <p:nvSpPr>
            <p:cNvPr id="98" name="Rectangle 109"/>
            <p:cNvSpPr>
              <a:spLocks noChangeArrowheads="1"/>
            </p:cNvSpPr>
            <p:nvPr/>
          </p:nvSpPr>
          <p:spPr bwMode="auto">
            <a:xfrm>
              <a:off x="9599368" y="3464658"/>
              <a:ext cx="540381" cy="134941"/>
            </a:xfrm>
            <a:prstGeom prst="rect">
              <a:avLst/>
            </a:prstGeom>
            <a:noFill/>
            <a:ln w="9525">
              <a:noFill/>
              <a:miter lim="800000"/>
              <a:headEnd/>
              <a:tailEnd/>
            </a:ln>
          </p:spPr>
          <p:txBody>
            <a:bodyPr wrap="none" lIns="0" tIns="0" rIns="0" bIns="0">
              <a:spAutoFit/>
            </a:bodyPr>
            <a:lstStyle/>
            <a:p>
              <a:r>
                <a:rPr lang="en-US" altLang="zh-CN" sz="900">
                  <a:solidFill>
                    <a:srgbClr val="000000"/>
                  </a:solidFill>
                  <a:latin typeface="Times New Roman" pitchFamily="18" charset="0"/>
                </a:rPr>
                <a:t>components</a:t>
              </a:r>
              <a:endParaRPr lang="en-US" altLang="zh-CN">
                <a:latin typeface="Times New Roman" pitchFamily="18" charset="0"/>
              </a:endParaRPr>
            </a:p>
          </p:txBody>
        </p:sp>
        <p:sp>
          <p:nvSpPr>
            <p:cNvPr id="99" name="Freeform 110"/>
            <p:cNvSpPr>
              <a:spLocks/>
            </p:cNvSpPr>
            <p:nvPr/>
          </p:nvSpPr>
          <p:spPr bwMode="auto">
            <a:xfrm>
              <a:off x="9604026" y="3726694"/>
              <a:ext cx="621127" cy="197704"/>
            </a:xfrm>
            <a:custGeom>
              <a:avLst/>
              <a:gdLst>
                <a:gd name="T0" fmla="*/ 45 w 337"/>
                <a:gd name="T1" fmla="*/ 0 h 115"/>
                <a:gd name="T2" fmla="*/ 28 w 337"/>
                <a:gd name="T3" fmla="*/ 3 h 115"/>
                <a:gd name="T4" fmla="*/ 15 w 337"/>
                <a:gd name="T5" fmla="*/ 11 h 115"/>
                <a:gd name="T6" fmla="*/ 7 w 337"/>
                <a:gd name="T7" fmla="*/ 20 h 115"/>
                <a:gd name="T8" fmla="*/ 0 w 337"/>
                <a:gd name="T9" fmla="*/ 27 h 115"/>
                <a:gd name="T10" fmla="*/ 0 w 337"/>
                <a:gd name="T11" fmla="*/ 138 h 115"/>
                <a:gd name="T12" fmla="*/ 7 w 337"/>
                <a:gd name="T13" fmla="*/ 150 h 115"/>
                <a:gd name="T14" fmla="*/ 15 w 337"/>
                <a:gd name="T15" fmla="*/ 156 h 115"/>
                <a:gd name="T16" fmla="*/ 28 w 337"/>
                <a:gd name="T17" fmla="*/ 162 h 115"/>
                <a:gd name="T18" fmla="*/ 45 w 337"/>
                <a:gd name="T19" fmla="*/ 165 h 115"/>
                <a:gd name="T20" fmla="*/ 624 w 337"/>
                <a:gd name="T21" fmla="*/ 165 h 115"/>
                <a:gd name="T22" fmla="*/ 643 w 337"/>
                <a:gd name="T23" fmla="*/ 162 h 115"/>
                <a:gd name="T24" fmla="*/ 654 w 337"/>
                <a:gd name="T25" fmla="*/ 156 h 115"/>
                <a:gd name="T26" fmla="*/ 662 w 337"/>
                <a:gd name="T27" fmla="*/ 150 h 115"/>
                <a:gd name="T28" fmla="*/ 669 w 337"/>
                <a:gd name="T29" fmla="*/ 138 h 115"/>
                <a:gd name="T30" fmla="*/ 669 w 337"/>
                <a:gd name="T31" fmla="*/ 27 h 115"/>
                <a:gd name="T32" fmla="*/ 662 w 337"/>
                <a:gd name="T33" fmla="*/ 20 h 115"/>
                <a:gd name="T34" fmla="*/ 654 w 337"/>
                <a:gd name="T35" fmla="*/ 11 h 115"/>
                <a:gd name="T36" fmla="*/ 643 w 337"/>
                <a:gd name="T37" fmla="*/ 3 h 115"/>
                <a:gd name="T38" fmla="*/ 624 w 337"/>
                <a:gd name="T39" fmla="*/ 0 h 115"/>
                <a:gd name="T40" fmla="*/ 45 w 337"/>
                <a:gd name="T41" fmla="*/ 0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7"/>
                <a:gd name="T64" fmla="*/ 0 h 115"/>
                <a:gd name="T65" fmla="*/ 337 w 337"/>
                <a:gd name="T66" fmla="*/ 115 h 1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7" h="115">
                  <a:moveTo>
                    <a:pt x="23" y="0"/>
                  </a:moveTo>
                  <a:lnTo>
                    <a:pt x="14" y="3"/>
                  </a:lnTo>
                  <a:lnTo>
                    <a:pt x="8" y="7"/>
                  </a:lnTo>
                  <a:lnTo>
                    <a:pt x="3" y="14"/>
                  </a:lnTo>
                  <a:lnTo>
                    <a:pt x="0" y="19"/>
                  </a:lnTo>
                  <a:lnTo>
                    <a:pt x="0" y="96"/>
                  </a:lnTo>
                  <a:lnTo>
                    <a:pt x="3" y="104"/>
                  </a:lnTo>
                  <a:lnTo>
                    <a:pt x="8" y="109"/>
                  </a:lnTo>
                  <a:lnTo>
                    <a:pt x="14" y="112"/>
                  </a:lnTo>
                  <a:lnTo>
                    <a:pt x="23" y="115"/>
                  </a:lnTo>
                  <a:lnTo>
                    <a:pt x="314" y="115"/>
                  </a:lnTo>
                  <a:lnTo>
                    <a:pt x="324" y="112"/>
                  </a:lnTo>
                  <a:lnTo>
                    <a:pt x="329" y="109"/>
                  </a:lnTo>
                  <a:lnTo>
                    <a:pt x="334" y="104"/>
                  </a:lnTo>
                  <a:lnTo>
                    <a:pt x="337" y="96"/>
                  </a:lnTo>
                  <a:lnTo>
                    <a:pt x="337" y="19"/>
                  </a:lnTo>
                  <a:lnTo>
                    <a:pt x="334" y="14"/>
                  </a:lnTo>
                  <a:lnTo>
                    <a:pt x="329" y="7"/>
                  </a:lnTo>
                  <a:lnTo>
                    <a:pt x="324" y="3"/>
                  </a:lnTo>
                  <a:lnTo>
                    <a:pt x="314" y="0"/>
                  </a:lnTo>
                  <a:lnTo>
                    <a:pt x="23" y="0"/>
                  </a:lnTo>
                  <a:close/>
                </a:path>
              </a:pathLst>
            </a:custGeom>
            <a:solidFill>
              <a:srgbClr val="FFFFFF"/>
            </a:solidFill>
            <a:ln w="4763">
              <a:solidFill>
                <a:srgbClr val="008000"/>
              </a:solidFill>
              <a:round/>
              <a:headEnd/>
              <a:tailEnd/>
            </a:ln>
          </p:spPr>
          <p:txBody>
            <a:bodyPr/>
            <a:lstStyle/>
            <a:p>
              <a:pPr eaLnBrk="0" hangingPunct="0"/>
              <a:endParaRPr lang="zh-CN" altLang="en-US">
                <a:latin typeface="Arial" charset="0"/>
              </a:endParaRPr>
            </a:p>
          </p:txBody>
        </p:sp>
        <p:sp>
          <p:nvSpPr>
            <p:cNvPr id="100" name="Freeform 111"/>
            <p:cNvSpPr>
              <a:spLocks/>
            </p:cNvSpPr>
            <p:nvPr/>
          </p:nvSpPr>
          <p:spPr bwMode="auto">
            <a:xfrm>
              <a:off x="9622660" y="3734539"/>
              <a:ext cx="602493" cy="180444"/>
            </a:xfrm>
            <a:custGeom>
              <a:avLst/>
              <a:gdLst>
                <a:gd name="T0" fmla="*/ 38 w 327"/>
                <a:gd name="T1" fmla="*/ 0 h 105"/>
                <a:gd name="T2" fmla="*/ 25 w 327"/>
                <a:gd name="T3" fmla="*/ 3 h 105"/>
                <a:gd name="T4" fmla="*/ 8 w 327"/>
                <a:gd name="T5" fmla="*/ 5 h 105"/>
                <a:gd name="T6" fmla="*/ 7 w 327"/>
                <a:gd name="T7" fmla="*/ 15 h 105"/>
                <a:gd name="T8" fmla="*/ 0 w 327"/>
                <a:gd name="T9" fmla="*/ 25 h 105"/>
                <a:gd name="T10" fmla="*/ 0 w 327"/>
                <a:gd name="T11" fmla="*/ 126 h 105"/>
                <a:gd name="T12" fmla="*/ 7 w 327"/>
                <a:gd name="T13" fmla="*/ 136 h 105"/>
                <a:gd name="T14" fmla="*/ 8 w 327"/>
                <a:gd name="T15" fmla="*/ 143 h 105"/>
                <a:gd name="T16" fmla="*/ 25 w 327"/>
                <a:gd name="T17" fmla="*/ 148 h 105"/>
                <a:gd name="T18" fmla="*/ 38 w 327"/>
                <a:gd name="T19" fmla="*/ 151 h 105"/>
                <a:gd name="T20" fmla="*/ 606 w 327"/>
                <a:gd name="T21" fmla="*/ 151 h 105"/>
                <a:gd name="T22" fmla="*/ 624 w 327"/>
                <a:gd name="T23" fmla="*/ 148 h 105"/>
                <a:gd name="T24" fmla="*/ 638 w 327"/>
                <a:gd name="T25" fmla="*/ 143 h 105"/>
                <a:gd name="T26" fmla="*/ 642 w 327"/>
                <a:gd name="T27" fmla="*/ 136 h 105"/>
                <a:gd name="T28" fmla="*/ 648 w 327"/>
                <a:gd name="T29" fmla="*/ 126 h 105"/>
                <a:gd name="T30" fmla="*/ 648 w 327"/>
                <a:gd name="T31" fmla="*/ 25 h 105"/>
                <a:gd name="T32" fmla="*/ 642 w 327"/>
                <a:gd name="T33" fmla="*/ 15 h 105"/>
                <a:gd name="T34" fmla="*/ 638 w 327"/>
                <a:gd name="T35" fmla="*/ 5 h 105"/>
                <a:gd name="T36" fmla="*/ 624 w 327"/>
                <a:gd name="T37" fmla="*/ 3 h 105"/>
                <a:gd name="T38" fmla="*/ 606 w 327"/>
                <a:gd name="T39" fmla="*/ 0 h 105"/>
                <a:gd name="T40" fmla="*/ 38 w 327"/>
                <a:gd name="T41" fmla="*/ 0 h 10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7"/>
                <a:gd name="T64" fmla="*/ 0 h 105"/>
                <a:gd name="T65" fmla="*/ 327 w 327"/>
                <a:gd name="T66" fmla="*/ 105 h 10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7" h="105">
                  <a:moveTo>
                    <a:pt x="19" y="0"/>
                  </a:moveTo>
                  <a:lnTo>
                    <a:pt x="13" y="3"/>
                  </a:lnTo>
                  <a:lnTo>
                    <a:pt x="4" y="5"/>
                  </a:lnTo>
                  <a:lnTo>
                    <a:pt x="3" y="11"/>
                  </a:lnTo>
                  <a:lnTo>
                    <a:pt x="0" y="17"/>
                  </a:lnTo>
                  <a:lnTo>
                    <a:pt x="0" y="88"/>
                  </a:lnTo>
                  <a:lnTo>
                    <a:pt x="3" y="94"/>
                  </a:lnTo>
                  <a:lnTo>
                    <a:pt x="4" y="100"/>
                  </a:lnTo>
                  <a:lnTo>
                    <a:pt x="13" y="102"/>
                  </a:lnTo>
                  <a:lnTo>
                    <a:pt x="19" y="105"/>
                  </a:lnTo>
                  <a:lnTo>
                    <a:pt x="306" y="105"/>
                  </a:lnTo>
                  <a:lnTo>
                    <a:pt x="314" y="102"/>
                  </a:lnTo>
                  <a:lnTo>
                    <a:pt x="322" y="100"/>
                  </a:lnTo>
                  <a:lnTo>
                    <a:pt x="324" y="94"/>
                  </a:lnTo>
                  <a:lnTo>
                    <a:pt x="327" y="88"/>
                  </a:lnTo>
                  <a:lnTo>
                    <a:pt x="327" y="17"/>
                  </a:lnTo>
                  <a:lnTo>
                    <a:pt x="324" y="11"/>
                  </a:lnTo>
                  <a:lnTo>
                    <a:pt x="322" y="5"/>
                  </a:lnTo>
                  <a:lnTo>
                    <a:pt x="314" y="3"/>
                  </a:lnTo>
                  <a:lnTo>
                    <a:pt x="306" y="0"/>
                  </a:lnTo>
                  <a:lnTo>
                    <a:pt x="19" y="0"/>
                  </a:lnTo>
                  <a:close/>
                </a:path>
              </a:pathLst>
            </a:custGeom>
            <a:solidFill>
              <a:srgbClr val="FFFFFF"/>
            </a:solidFill>
            <a:ln w="9525">
              <a:noFill/>
              <a:round/>
              <a:headEnd/>
              <a:tailEnd/>
            </a:ln>
          </p:spPr>
          <p:txBody>
            <a:bodyPr/>
            <a:lstStyle/>
            <a:p>
              <a:pPr eaLnBrk="0" hangingPunct="0"/>
              <a:endParaRPr lang="zh-CN" altLang="en-US">
                <a:latin typeface="Arial" charset="0"/>
              </a:endParaRPr>
            </a:p>
          </p:txBody>
        </p:sp>
        <p:sp>
          <p:nvSpPr>
            <p:cNvPr id="101" name="Rectangle 112"/>
            <p:cNvSpPr>
              <a:spLocks noChangeArrowheads="1"/>
            </p:cNvSpPr>
            <p:nvPr/>
          </p:nvSpPr>
          <p:spPr bwMode="auto">
            <a:xfrm>
              <a:off x="9690984" y="3781612"/>
              <a:ext cx="554356" cy="105128"/>
            </a:xfrm>
            <a:prstGeom prst="rect">
              <a:avLst/>
            </a:prstGeom>
            <a:noFill/>
            <a:ln w="9525">
              <a:noFill/>
              <a:miter lim="800000"/>
              <a:headEnd/>
              <a:tailEnd/>
            </a:ln>
          </p:spPr>
          <p:txBody>
            <a:bodyPr/>
            <a:lstStyle/>
            <a:p>
              <a:pPr eaLnBrk="0" hangingPunct="0"/>
              <a:endParaRPr lang="zh-CN" altLang="en-US">
                <a:latin typeface="Arial" charset="0"/>
              </a:endParaRPr>
            </a:p>
          </p:txBody>
        </p:sp>
        <p:sp>
          <p:nvSpPr>
            <p:cNvPr id="102" name="Rectangle 113"/>
            <p:cNvSpPr>
              <a:spLocks noChangeArrowheads="1"/>
            </p:cNvSpPr>
            <p:nvPr/>
          </p:nvSpPr>
          <p:spPr bwMode="auto">
            <a:xfrm>
              <a:off x="9690984" y="3794164"/>
              <a:ext cx="406838" cy="91007"/>
            </a:xfrm>
            <a:prstGeom prst="rect">
              <a:avLst/>
            </a:prstGeom>
            <a:noFill/>
            <a:ln w="9525">
              <a:noFill/>
              <a:miter lim="800000"/>
              <a:headEnd/>
              <a:tailEnd/>
            </a:ln>
          </p:spPr>
          <p:txBody>
            <a:bodyPr wrap="none" lIns="0" tIns="0" rIns="0" bIns="0">
              <a:spAutoFit/>
            </a:bodyPr>
            <a:lstStyle/>
            <a:p>
              <a:r>
                <a:rPr lang="en-US" altLang="zh-CN" sz="600">
                  <a:solidFill>
                    <a:srgbClr val="000000"/>
                  </a:solidFill>
                  <a:latin typeface="Times New Roman" pitchFamily="18" charset="0"/>
                </a:rPr>
                <a:t>Server comps</a:t>
              </a:r>
              <a:endParaRPr lang="en-US" altLang="zh-CN">
                <a:latin typeface="Times New Roman" pitchFamily="18" charset="0"/>
              </a:endParaRPr>
            </a:p>
          </p:txBody>
        </p:sp>
        <p:sp>
          <p:nvSpPr>
            <p:cNvPr id="103" name="Line 114"/>
            <p:cNvSpPr>
              <a:spLocks noChangeShapeType="1"/>
            </p:cNvSpPr>
            <p:nvPr/>
          </p:nvSpPr>
          <p:spPr bwMode="auto">
            <a:xfrm flipV="1">
              <a:off x="10389752" y="3431707"/>
              <a:ext cx="215842" cy="3138"/>
            </a:xfrm>
            <a:prstGeom prst="line">
              <a:avLst/>
            </a:prstGeom>
            <a:noFill/>
            <a:ln w="12700">
              <a:solidFill>
                <a:schemeClr val="tx1"/>
              </a:solidFill>
              <a:round/>
              <a:headEnd/>
              <a:tailEnd/>
            </a:ln>
          </p:spPr>
          <p:txBody>
            <a:bodyPr/>
            <a:lstStyle/>
            <a:p>
              <a:endParaRPr lang="zh-CN" altLang="en-US"/>
            </a:p>
          </p:txBody>
        </p:sp>
        <p:sp>
          <p:nvSpPr>
            <p:cNvPr id="104" name="Freeform 115"/>
            <p:cNvSpPr>
              <a:spLocks/>
            </p:cNvSpPr>
            <p:nvPr/>
          </p:nvSpPr>
          <p:spPr bwMode="auto">
            <a:xfrm>
              <a:off x="10301242" y="3395618"/>
              <a:ext cx="97828" cy="75316"/>
            </a:xfrm>
            <a:custGeom>
              <a:avLst/>
              <a:gdLst>
                <a:gd name="T0" fmla="*/ 106 w 53"/>
                <a:gd name="T1" fmla="*/ 0 h 44"/>
                <a:gd name="T2" fmla="*/ 0 w 53"/>
                <a:gd name="T3" fmla="*/ 32 h 44"/>
                <a:gd name="T4" fmla="*/ 106 w 53"/>
                <a:gd name="T5" fmla="*/ 62 h 44"/>
                <a:gd name="T6" fmla="*/ 106 w 53"/>
                <a:gd name="T7" fmla="*/ 0 h 44"/>
                <a:gd name="T8" fmla="*/ 0 60000 65536"/>
                <a:gd name="T9" fmla="*/ 0 60000 65536"/>
                <a:gd name="T10" fmla="*/ 0 60000 65536"/>
                <a:gd name="T11" fmla="*/ 0 60000 65536"/>
                <a:gd name="T12" fmla="*/ 0 w 53"/>
                <a:gd name="T13" fmla="*/ 0 h 44"/>
                <a:gd name="T14" fmla="*/ 53 w 53"/>
                <a:gd name="T15" fmla="*/ 44 h 44"/>
              </a:gdLst>
              <a:ahLst/>
              <a:cxnLst>
                <a:cxn ang="T8">
                  <a:pos x="T0" y="T1"/>
                </a:cxn>
                <a:cxn ang="T9">
                  <a:pos x="T2" y="T3"/>
                </a:cxn>
                <a:cxn ang="T10">
                  <a:pos x="T4" y="T5"/>
                </a:cxn>
                <a:cxn ang="T11">
                  <a:pos x="T6" y="T7"/>
                </a:cxn>
              </a:cxnLst>
              <a:rect l="T12" t="T13" r="T14" b="T15"/>
              <a:pathLst>
                <a:path w="53" h="44">
                  <a:moveTo>
                    <a:pt x="53" y="0"/>
                  </a:moveTo>
                  <a:lnTo>
                    <a:pt x="0" y="23"/>
                  </a:lnTo>
                  <a:lnTo>
                    <a:pt x="53" y="44"/>
                  </a:lnTo>
                  <a:lnTo>
                    <a:pt x="53" y="0"/>
                  </a:lnTo>
                  <a:close/>
                </a:path>
              </a:pathLst>
            </a:custGeom>
            <a:solidFill>
              <a:srgbClr val="008000"/>
            </a:solidFill>
            <a:ln w="9525">
              <a:noFill/>
              <a:round/>
              <a:headEnd/>
              <a:tailEnd/>
            </a:ln>
          </p:spPr>
          <p:txBody>
            <a:bodyPr/>
            <a:lstStyle/>
            <a:p>
              <a:pPr eaLnBrk="0" hangingPunct="0"/>
              <a:endParaRPr lang="zh-CN" altLang="en-US">
                <a:latin typeface="Arial" charset="0"/>
              </a:endParaRPr>
            </a:p>
          </p:txBody>
        </p:sp>
        <p:sp>
          <p:nvSpPr>
            <p:cNvPr id="105" name="Line 116"/>
            <p:cNvSpPr>
              <a:spLocks noChangeShapeType="1"/>
            </p:cNvSpPr>
            <p:nvPr/>
          </p:nvSpPr>
          <p:spPr bwMode="auto">
            <a:xfrm>
              <a:off x="9277934" y="3431707"/>
              <a:ext cx="198761" cy="3138"/>
            </a:xfrm>
            <a:prstGeom prst="line">
              <a:avLst/>
            </a:prstGeom>
            <a:noFill/>
            <a:ln w="12700">
              <a:solidFill>
                <a:schemeClr val="tx1"/>
              </a:solidFill>
              <a:round/>
              <a:headEnd/>
              <a:tailEnd/>
            </a:ln>
          </p:spPr>
          <p:txBody>
            <a:bodyPr/>
            <a:lstStyle/>
            <a:p>
              <a:endParaRPr lang="zh-CN" altLang="en-US"/>
            </a:p>
          </p:txBody>
        </p:sp>
        <p:sp>
          <p:nvSpPr>
            <p:cNvPr id="106" name="Freeform 117"/>
            <p:cNvSpPr>
              <a:spLocks/>
            </p:cNvSpPr>
            <p:nvPr/>
          </p:nvSpPr>
          <p:spPr bwMode="auto">
            <a:xfrm>
              <a:off x="9467378" y="3398756"/>
              <a:ext cx="96275" cy="76885"/>
            </a:xfrm>
            <a:custGeom>
              <a:avLst/>
              <a:gdLst>
                <a:gd name="T0" fmla="*/ 0 w 52"/>
                <a:gd name="T1" fmla="*/ 63 h 45"/>
                <a:gd name="T2" fmla="*/ 105 w 52"/>
                <a:gd name="T3" fmla="*/ 29 h 45"/>
                <a:gd name="T4" fmla="*/ 0 w 52"/>
                <a:gd name="T5" fmla="*/ 0 h 45"/>
                <a:gd name="T6" fmla="*/ 0 w 52"/>
                <a:gd name="T7" fmla="*/ 63 h 45"/>
                <a:gd name="T8" fmla="*/ 0 60000 65536"/>
                <a:gd name="T9" fmla="*/ 0 60000 65536"/>
                <a:gd name="T10" fmla="*/ 0 60000 65536"/>
                <a:gd name="T11" fmla="*/ 0 60000 65536"/>
                <a:gd name="T12" fmla="*/ 0 w 52"/>
                <a:gd name="T13" fmla="*/ 0 h 45"/>
                <a:gd name="T14" fmla="*/ 52 w 52"/>
                <a:gd name="T15" fmla="*/ 45 h 45"/>
              </a:gdLst>
              <a:ahLst/>
              <a:cxnLst>
                <a:cxn ang="T8">
                  <a:pos x="T0" y="T1"/>
                </a:cxn>
                <a:cxn ang="T9">
                  <a:pos x="T2" y="T3"/>
                </a:cxn>
                <a:cxn ang="T10">
                  <a:pos x="T4" y="T5"/>
                </a:cxn>
                <a:cxn ang="T11">
                  <a:pos x="T6" y="T7"/>
                </a:cxn>
              </a:cxnLst>
              <a:rect l="T12" t="T13" r="T14" b="T15"/>
              <a:pathLst>
                <a:path w="52" h="45">
                  <a:moveTo>
                    <a:pt x="0" y="45"/>
                  </a:moveTo>
                  <a:lnTo>
                    <a:pt x="52" y="21"/>
                  </a:lnTo>
                  <a:lnTo>
                    <a:pt x="0" y="0"/>
                  </a:lnTo>
                  <a:lnTo>
                    <a:pt x="0" y="45"/>
                  </a:lnTo>
                  <a:close/>
                </a:path>
              </a:pathLst>
            </a:custGeom>
            <a:solidFill>
              <a:srgbClr val="008000"/>
            </a:solidFill>
            <a:ln w="9525">
              <a:noFill/>
              <a:round/>
              <a:headEnd/>
              <a:tailEnd/>
            </a:ln>
          </p:spPr>
          <p:txBody>
            <a:bodyPr/>
            <a:lstStyle/>
            <a:p>
              <a:pPr eaLnBrk="0" hangingPunct="0"/>
              <a:endParaRPr lang="zh-CN" altLang="en-US">
                <a:latin typeface="Arial" charset="0"/>
              </a:endParaRPr>
            </a:p>
          </p:txBody>
        </p:sp>
      </p:grpSp>
    </p:spTree>
    <p:extLst>
      <p:ext uri="{BB962C8B-B14F-4D97-AF65-F5344CB8AC3E}">
        <p14:creationId xmlns:p14="http://schemas.microsoft.com/office/powerpoint/2010/main" val="39962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30631" y="593187"/>
            <a:ext cx="8911687" cy="754314"/>
          </a:xfrm>
        </p:spPr>
        <p:txBody>
          <a:bodyPr>
            <a:normAutofit/>
          </a:bodyPr>
          <a:lstStyle/>
          <a:p>
            <a:pPr defTabSz="914400"/>
            <a:r>
              <a:rPr lang="en-US" altLang="zh-CN" sz="3200" b="1" dirty="0">
                <a:solidFill>
                  <a:srgbClr val="C00000"/>
                </a:solidFill>
                <a:ea typeface="+mn-ea"/>
                <a:cs typeface="Arial" panose="020B0604020202020204" pitchFamily="34" charset="0"/>
              </a:rPr>
              <a:t>Data Mining</a:t>
            </a:r>
            <a:endParaRPr lang="en-US" sz="3200" b="1" dirty="0">
              <a:solidFill>
                <a:srgbClr val="C00000"/>
              </a:solidFill>
              <a:ea typeface="+mn-ea"/>
              <a:cs typeface="Arial" panose="020B0604020202020204" pitchFamily="34" charset="0"/>
            </a:endParaRPr>
          </a:p>
        </p:txBody>
      </p:sp>
      <p:sp>
        <p:nvSpPr>
          <p:cNvPr id="3" name="内容占位符 2"/>
          <p:cNvSpPr>
            <a:spLocks noGrp="1"/>
          </p:cNvSpPr>
          <p:nvPr>
            <p:ph idx="1"/>
          </p:nvPr>
        </p:nvSpPr>
        <p:spPr>
          <a:xfrm>
            <a:off x="2226918" y="1451212"/>
            <a:ext cx="8915400" cy="4340317"/>
          </a:xfr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lnSpcReduction="10000"/>
          </a:bodyPr>
          <a:lstStyle/>
          <a:p>
            <a:endParaRPr lang="en-US" sz="700" b="1" dirty="0"/>
          </a:p>
          <a:p>
            <a:r>
              <a:rPr lang="en-US" sz="2400" b="1" dirty="0"/>
              <a:t>Data mining</a:t>
            </a:r>
            <a:r>
              <a:rPr lang="en-US" sz="2400" dirty="0"/>
              <a:t> is the computing process of </a:t>
            </a:r>
            <a:r>
              <a:rPr lang="en-US" sz="2400" b="1" dirty="0">
                <a:solidFill>
                  <a:srgbClr val="C00000"/>
                </a:solidFill>
              </a:rPr>
              <a:t>discovering patterns </a:t>
            </a:r>
            <a:r>
              <a:rPr lang="en-US" sz="2400" dirty="0"/>
              <a:t>in large  data sets.  The overall goal is to </a:t>
            </a:r>
            <a:r>
              <a:rPr lang="en-US" sz="2400" b="1" dirty="0">
                <a:solidFill>
                  <a:srgbClr val="C00000"/>
                </a:solidFill>
              </a:rPr>
              <a:t>extract information </a:t>
            </a:r>
            <a:r>
              <a:rPr lang="en-US" sz="2400" dirty="0"/>
              <a:t>from a data set and </a:t>
            </a:r>
            <a:r>
              <a:rPr lang="en-US" sz="2400" b="1" dirty="0">
                <a:solidFill>
                  <a:srgbClr val="C00000"/>
                </a:solidFill>
              </a:rPr>
              <a:t>transform </a:t>
            </a:r>
            <a:r>
              <a:rPr lang="en-US" sz="2400" dirty="0">
                <a:solidFill>
                  <a:schemeClr val="tx1"/>
                </a:solidFill>
              </a:rPr>
              <a:t>it into an </a:t>
            </a:r>
            <a:r>
              <a:rPr lang="en-US" sz="2400" b="1" dirty="0">
                <a:solidFill>
                  <a:srgbClr val="C00000"/>
                </a:solidFill>
              </a:rPr>
              <a:t>understandable structure </a:t>
            </a:r>
            <a:r>
              <a:rPr lang="en-US" sz="2400" dirty="0"/>
              <a:t>for further use.</a:t>
            </a:r>
          </a:p>
          <a:p>
            <a:r>
              <a:rPr lang="en-US" sz="2400" dirty="0"/>
              <a:t> </a:t>
            </a:r>
            <a:r>
              <a:rPr lang="en-US" sz="2400" b="1" dirty="0"/>
              <a:t>Data mining </a:t>
            </a:r>
            <a:r>
              <a:rPr lang="en-US" sz="2400" dirty="0"/>
              <a:t>is an </a:t>
            </a:r>
            <a:r>
              <a:rPr lang="en-US" sz="2400" b="1" dirty="0">
                <a:solidFill>
                  <a:srgbClr val="C00000"/>
                </a:solidFill>
              </a:rPr>
              <a:t>interdisciplinary</a:t>
            </a:r>
            <a:r>
              <a:rPr lang="en-US" sz="2400" dirty="0"/>
              <a:t> subfield of computer science, it is at the intersection of  </a:t>
            </a:r>
            <a:r>
              <a:rPr lang="en-US" sz="2400" b="1" dirty="0">
                <a:solidFill>
                  <a:srgbClr val="C00000"/>
                </a:solidFill>
              </a:rPr>
              <a:t>machine learning, statistics, </a:t>
            </a:r>
            <a:r>
              <a:rPr lang="en-US" sz="2400" dirty="0">
                <a:solidFill>
                  <a:schemeClr val="tx1"/>
                </a:solidFill>
              </a:rPr>
              <a:t>and</a:t>
            </a:r>
            <a:r>
              <a:rPr lang="en-US" sz="2400" b="1" dirty="0">
                <a:solidFill>
                  <a:srgbClr val="C00000"/>
                </a:solidFill>
              </a:rPr>
              <a:t> database systems.</a:t>
            </a:r>
          </a:p>
          <a:p>
            <a:r>
              <a:rPr lang="en-US" sz="2400" dirty="0"/>
              <a:t>The term is a </a:t>
            </a:r>
            <a:r>
              <a:rPr lang="en-US" sz="2400" b="1" dirty="0">
                <a:solidFill>
                  <a:srgbClr val="C00000"/>
                </a:solidFill>
              </a:rPr>
              <a:t>misnomer</a:t>
            </a:r>
            <a:r>
              <a:rPr lang="en-US" sz="2400" dirty="0"/>
              <a:t>( inaccurate), because the goal is the extraction of </a:t>
            </a:r>
            <a:r>
              <a:rPr lang="en-US" sz="2400" b="1" dirty="0">
                <a:solidFill>
                  <a:srgbClr val="C00000"/>
                </a:solidFill>
              </a:rPr>
              <a:t>patterns and knowledge </a:t>
            </a:r>
            <a:r>
              <a:rPr lang="en-US" sz="2400" dirty="0"/>
              <a:t>from large amounts of data, </a:t>
            </a:r>
            <a:r>
              <a:rPr lang="en-US" sz="2400" b="1" dirty="0">
                <a:solidFill>
                  <a:srgbClr val="C00000"/>
                </a:solidFill>
              </a:rPr>
              <a:t>not the extraction (</a:t>
            </a:r>
            <a:r>
              <a:rPr lang="en-US" sz="2400" b="1" i="1" dirty="0">
                <a:solidFill>
                  <a:srgbClr val="C00000"/>
                </a:solidFill>
              </a:rPr>
              <a:t>mining</a:t>
            </a:r>
            <a:r>
              <a:rPr lang="en-US" sz="2400" b="1" dirty="0">
                <a:solidFill>
                  <a:srgbClr val="C00000"/>
                </a:solidFill>
              </a:rPr>
              <a:t>) of data </a:t>
            </a:r>
            <a:r>
              <a:rPr lang="en-US" sz="2400" dirty="0"/>
              <a:t>itself.</a:t>
            </a:r>
            <a:endParaRPr lang="en-US" dirty="0"/>
          </a:p>
          <a:p>
            <a:pPr marL="0" indent="0">
              <a:buNone/>
            </a:pPr>
            <a:endParaRPr lang="en-US" dirty="0"/>
          </a:p>
          <a:p>
            <a:endParaRPr lang="en-US" dirty="0"/>
          </a:p>
          <a:p>
            <a:endParaRPr lang="en-US" dirty="0"/>
          </a:p>
        </p:txBody>
      </p:sp>
      <p:sp>
        <p:nvSpPr>
          <p:cNvPr id="4" name="灯片编号占位符 3"/>
          <p:cNvSpPr>
            <a:spLocks noGrp="1"/>
          </p:cNvSpPr>
          <p:nvPr>
            <p:ph type="sldNum" sz="quarter" idx="12"/>
          </p:nvPr>
        </p:nvSpPr>
        <p:spPr/>
        <p:txBody>
          <a:bodyPr/>
          <a:lstStyle/>
          <a:p>
            <a:fld id="{D57F1E4F-1CFF-5643-939E-217C01CDF565}" type="slidenum">
              <a:rPr lang="en-US" smtClean="0"/>
              <a:pPr/>
              <a:t>5</a:t>
            </a:fld>
            <a:endParaRPr lang="en-US" dirty="0"/>
          </a:p>
        </p:txBody>
      </p:sp>
      <p:sp>
        <p:nvSpPr>
          <p:cNvPr id="5" name="文本框 4"/>
          <p:cNvSpPr txBox="1"/>
          <p:nvPr/>
        </p:nvSpPr>
        <p:spPr>
          <a:xfrm>
            <a:off x="2091696" y="6009893"/>
            <a:ext cx="8436473" cy="646331"/>
          </a:xfrm>
          <a:prstGeom prst="rect">
            <a:avLst/>
          </a:prstGeom>
          <a:noFill/>
        </p:spPr>
        <p:txBody>
          <a:bodyPr wrap="square" rtlCol="0">
            <a:spAutoFit/>
          </a:bodyPr>
          <a:lstStyle/>
          <a:p>
            <a:r>
              <a:rPr lang="en-US" dirty="0"/>
              <a:t>Wiki and  </a:t>
            </a:r>
            <a:r>
              <a:rPr lang="en-US" i="1" u="sng" dirty="0">
                <a:hlinkClick r:id="rId3"/>
              </a:rPr>
              <a:t>"Data Mining Curriculum"</a:t>
            </a:r>
            <a:r>
              <a:rPr lang="en-US" i="1" dirty="0"/>
              <a:t>. </a:t>
            </a:r>
            <a:r>
              <a:rPr lang="en-US" i="1" dirty="0">
                <a:hlinkClick r:id="rId4" tooltip="Association for Computing Machinery"/>
              </a:rPr>
              <a:t>ACM</a:t>
            </a:r>
            <a:r>
              <a:rPr lang="en-US" i="1" dirty="0"/>
              <a:t> </a:t>
            </a:r>
            <a:r>
              <a:rPr lang="en-US" i="1" dirty="0">
                <a:hlinkClick r:id="rId5" tooltip="SIGKDD"/>
              </a:rPr>
              <a:t>SIGKDD</a:t>
            </a:r>
            <a:r>
              <a:rPr lang="en-US" i="1" dirty="0"/>
              <a:t>. 2006-04-30. Retrieved 20*4-0*-27.</a:t>
            </a:r>
            <a:endParaRPr lang="en-US" dirty="0"/>
          </a:p>
        </p:txBody>
      </p:sp>
    </p:spTree>
    <p:extLst>
      <p:ext uri="{BB962C8B-B14F-4D97-AF65-F5344CB8AC3E}">
        <p14:creationId xmlns:p14="http://schemas.microsoft.com/office/powerpoint/2010/main" val="23600222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2063153" y="512462"/>
            <a:ext cx="8911687" cy="1280890"/>
          </a:xfrm>
        </p:spPr>
        <p:txBody>
          <a:bodyPr/>
          <a:lstStyle/>
          <a:p>
            <a:r>
              <a:rPr lang="en-US" dirty="0">
                <a:solidFill>
                  <a:schemeClr val="tx1"/>
                </a:solidFill>
              </a:rPr>
              <a:t>Object-Oriented Architecture</a:t>
            </a:r>
            <a:br>
              <a:rPr lang="en-US" dirty="0"/>
            </a:br>
            <a:r>
              <a:rPr lang="en-US" sz="3200" b="1" dirty="0">
                <a:solidFill>
                  <a:srgbClr val="C00000"/>
                </a:solidFill>
                <a:latin typeface="+mn-lt"/>
              </a:rPr>
              <a:t>Electronic Document</a:t>
            </a:r>
          </a:p>
        </p:txBody>
      </p:sp>
      <p:pic>
        <p:nvPicPr>
          <p:cNvPr id="4" name="图片 3"/>
          <p:cNvPicPr>
            <a:picLocks noChangeAspect="1"/>
          </p:cNvPicPr>
          <p:nvPr/>
        </p:nvPicPr>
        <p:blipFill>
          <a:blip r:embed="rId2"/>
          <a:stretch>
            <a:fillRect/>
          </a:stretch>
        </p:blipFill>
        <p:spPr>
          <a:xfrm>
            <a:off x="2063153" y="2151913"/>
            <a:ext cx="6586934" cy="3968696"/>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5" name="标题 1"/>
          <p:cNvSpPr txBox="1">
            <a:spLocks/>
          </p:cNvSpPr>
          <p:nvPr/>
        </p:nvSpPr>
        <p:spPr>
          <a:xfrm>
            <a:off x="2208296" y="6236724"/>
            <a:ext cx="8911687" cy="64044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3200" b="1" dirty="0">
              <a:solidFill>
                <a:prstClr val="black"/>
              </a:solidFill>
            </a:endParaRPr>
          </a:p>
        </p:txBody>
      </p:sp>
    </p:spTree>
    <p:extLst>
      <p:ext uri="{BB962C8B-B14F-4D97-AF65-F5344CB8AC3E}">
        <p14:creationId xmlns:p14="http://schemas.microsoft.com/office/powerpoint/2010/main" val="42435470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787072" y="1609275"/>
            <a:ext cx="8940800" cy="474617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标题 1"/>
          <p:cNvSpPr txBox="1">
            <a:spLocks/>
          </p:cNvSpPr>
          <p:nvPr/>
        </p:nvSpPr>
        <p:spPr>
          <a:xfrm>
            <a:off x="2086739" y="738413"/>
            <a:ext cx="8911687" cy="1280890"/>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solidFill>
              </a:rPr>
              <a:t>Evaluation on Structural Complexity</a:t>
            </a:r>
            <a:endParaRPr lang="en-US" dirty="0">
              <a:solidFill>
                <a:schemeClr val="tx1"/>
              </a:solidFill>
            </a:endParaRPr>
          </a:p>
        </p:txBody>
      </p:sp>
      <p:pic>
        <p:nvPicPr>
          <p:cNvPr id="4" name="图片 3"/>
          <p:cNvPicPr>
            <a:picLocks noChangeAspect="1"/>
          </p:cNvPicPr>
          <p:nvPr/>
        </p:nvPicPr>
        <p:blipFill>
          <a:blip r:embed="rId2"/>
          <a:stretch>
            <a:fillRect/>
          </a:stretch>
        </p:blipFill>
        <p:spPr>
          <a:xfrm>
            <a:off x="1940445" y="1765702"/>
            <a:ext cx="8625950" cy="4401058"/>
          </a:xfrm>
          <a:prstGeom prst="rect">
            <a:avLst/>
          </a:prstGeom>
        </p:spPr>
      </p:pic>
    </p:spTree>
    <p:extLst>
      <p:ext uri="{BB962C8B-B14F-4D97-AF65-F5344CB8AC3E}">
        <p14:creationId xmlns:p14="http://schemas.microsoft.com/office/powerpoint/2010/main" val="26178032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3" name="图片 2"/>
          <p:cNvPicPr>
            <a:picLocks noChangeAspect="1"/>
          </p:cNvPicPr>
          <p:nvPr/>
        </p:nvPicPr>
        <p:blipFill>
          <a:blip r:embed="rId2"/>
          <a:stretch>
            <a:fillRect/>
          </a:stretch>
        </p:blipFill>
        <p:spPr>
          <a:xfrm>
            <a:off x="-429492" y="0"/>
            <a:ext cx="12621491" cy="6809822"/>
          </a:xfrm>
          <a:prstGeom prst="rect">
            <a:avLst/>
          </a:prstGeom>
        </p:spPr>
      </p:pic>
    </p:spTree>
    <p:extLst>
      <p:ext uri="{BB962C8B-B14F-4D97-AF65-F5344CB8AC3E}">
        <p14:creationId xmlns:p14="http://schemas.microsoft.com/office/powerpoint/2010/main" val="17112268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日期占位符 1"/>
          <p:cNvSpPr>
            <a:spLocks noGrp="1"/>
          </p:cNvSpPr>
          <p:nvPr>
            <p:ph type="dt" sz="quarter" idx="10"/>
          </p:nvPr>
        </p:nvSpPr>
        <p:spPr>
          <a:noFill/>
        </p:spPr>
        <p:txBody>
          <a:bodyPr/>
          <a:lstStyle/>
          <a:p>
            <a:r>
              <a:rPr lang="en-US" altLang="zh-CN">
                <a:solidFill>
                  <a:prstClr val="white"/>
                </a:solidFill>
                <a:ea typeface="宋体" charset="-122"/>
              </a:rPr>
              <a:t>H.LI-Visiting Professor</a:t>
            </a:r>
          </a:p>
        </p:txBody>
      </p:sp>
      <p:sp>
        <p:nvSpPr>
          <p:cNvPr id="78850" name="页脚占位符 2"/>
          <p:cNvSpPr>
            <a:spLocks noGrp="1"/>
          </p:cNvSpPr>
          <p:nvPr>
            <p:ph type="ftr" sz="quarter" idx="11"/>
          </p:nvPr>
        </p:nvSpPr>
        <p:spPr>
          <a:noFill/>
        </p:spPr>
        <p:txBody>
          <a:bodyPr/>
          <a:lstStyle/>
          <a:p>
            <a:r>
              <a:rPr lang="en-US" altLang="zh-CN">
                <a:solidFill>
                  <a:prstClr val="white"/>
                </a:solidFill>
                <a:ea typeface="宋体" charset="-122"/>
              </a:rPr>
              <a:t>USTC</a:t>
            </a:r>
          </a:p>
        </p:txBody>
      </p:sp>
      <p:sp>
        <p:nvSpPr>
          <p:cNvPr id="78851" name="灯片编号占位符 3"/>
          <p:cNvSpPr>
            <a:spLocks noGrp="1"/>
          </p:cNvSpPr>
          <p:nvPr>
            <p:ph type="sldNum" sz="quarter" idx="12"/>
          </p:nvPr>
        </p:nvSpPr>
        <p:spPr>
          <a:noFill/>
        </p:spPr>
        <p:txBody>
          <a:bodyPr/>
          <a:lstStyle/>
          <a:p>
            <a:fld id="{CDD8BAA2-C321-4D66-8C6A-40E7E4FEE4D5}" type="slidenum">
              <a:rPr lang="en-US" altLang="zh-CN" smtClean="0">
                <a:solidFill>
                  <a:prstClr val="white"/>
                </a:solidFill>
                <a:ea typeface="宋体" charset="-122"/>
              </a:rPr>
              <a:pPr/>
              <a:t>53</a:t>
            </a:fld>
            <a:endParaRPr lang="en-US" altLang="zh-CN">
              <a:solidFill>
                <a:prstClr val="white"/>
              </a:solidFill>
              <a:ea typeface="宋体" charset="-122"/>
            </a:endParaRPr>
          </a:p>
        </p:txBody>
      </p:sp>
      <p:pic>
        <p:nvPicPr>
          <p:cNvPr id="78852"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Tree>
    <p:extLst>
      <p:ext uri="{BB962C8B-B14F-4D97-AF65-F5344CB8AC3E}">
        <p14:creationId xmlns:p14="http://schemas.microsoft.com/office/powerpoint/2010/main" val="329919413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日期占位符 2"/>
          <p:cNvSpPr>
            <a:spLocks noGrp="1"/>
          </p:cNvSpPr>
          <p:nvPr>
            <p:ph type="dt" sz="quarter" idx="10"/>
          </p:nvPr>
        </p:nvSpPr>
        <p:spPr>
          <a:noFill/>
        </p:spPr>
        <p:txBody>
          <a:bodyPr/>
          <a:lstStyle/>
          <a:p>
            <a:r>
              <a:rPr lang="en-US" altLang="zh-CN">
                <a:solidFill>
                  <a:prstClr val="white"/>
                </a:solidFill>
                <a:ea typeface="宋体" charset="-122"/>
              </a:rPr>
              <a:t>H.LI-Visiting Professor</a:t>
            </a:r>
          </a:p>
        </p:txBody>
      </p:sp>
      <p:sp>
        <p:nvSpPr>
          <p:cNvPr id="80898" name="页脚占位符 3"/>
          <p:cNvSpPr>
            <a:spLocks noGrp="1"/>
          </p:cNvSpPr>
          <p:nvPr>
            <p:ph type="ftr" sz="quarter" idx="11"/>
          </p:nvPr>
        </p:nvSpPr>
        <p:spPr>
          <a:noFill/>
        </p:spPr>
        <p:txBody>
          <a:bodyPr/>
          <a:lstStyle/>
          <a:p>
            <a:r>
              <a:rPr lang="en-US" altLang="zh-CN">
                <a:solidFill>
                  <a:prstClr val="white"/>
                </a:solidFill>
                <a:ea typeface="宋体" charset="-122"/>
              </a:rPr>
              <a:t>USTC</a:t>
            </a:r>
          </a:p>
        </p:txBody>
      </p:sp>
      <p:sp>
        <p:nvSpPr>
          <p:cNvPr id="80899" name="灯片编号占位符 4"/>
          <p:cNvSpPr>
            <a:spLocks noGrp="1"/>
          </p:cNvSpPr>
          <p:nvPr>
            <p:ph type="sldNum" sz="quarter" idx="12"/>
          </p:nvPr>
        </p:nvSpPr>
        <p:spPr>
          <a:noFill/>
        </p:spPr>
        <p:txBody>
          <a:bodyPr/>
          <a:lstStyle/>
          <a:p>
            <a:fld id="{96A07036-E53D-4D0E-AAC9-260762C88439}" type="slidenum">
              <a:rPr lang="en-US" altLang="zh-CN" smtClean="0">
                <a:solidFill>
                  <a:prstClr val="white"/>
                </a:solidFill>
                <a:ea typeface="宋体" charset="-122"/>
              </a:rPr>
              <a:pPr/>
              <a:t>54</a:t>
            </a:fld>
            <a:endParaRPr lang="en-US" altLang="zh-CN">
              <a:solidFill>
                <a:prstClr val="white"/>
              </a:solidFill>
              <a:ea typeface="宋体" charset="-122"/>
            </a:endParaRPr>
          </a:p>
        </p:txBody>
      </p:sp>
      <p:sp>
        <p:nvSpPr>
          <p:cNvPr id="159746" name="AutoShape 2"/>
          <p:cNvSpPr>
            <a:spLocks noChangeArrowheads="1"/>
          </p:cNvSpPr>
          <p:nvPr/>
        </p:nvSpPr>
        <p:spPr bwMode="auto">
          <a:xfrm rot="-19701017">
            <a:off x="1055687" y="3068638"/>
            <a:ext cx="10620376" cy="355600"/>
          </a:xfrm>
          <a:prstGeom prst="rightArrow">
            <a:avLst>
              <a:gd name="adj1" fmla="val 50000"/>
              <a:gd name="adj2" fmla="val 746652"/>
            </a:avLst>
          </a:prstGeom>
          <a:solidFill>
            <a:schemeClr val="tx2"/>
          </a:solidFill>
          <a:ln w="9525">
            <a:noFill/>
            <a:miter lim="800000"/>
            <a:headEnd/>
            <a:tailEnd/>
          </a:ln>
          <a:effectLst>
            <a:prstShdw prst="shdw17" dist="17961" dir="2700000">
              <a:schemeClr val="tx2">
                <a:gamma/>
                <a:shade val="60000"/>
                <a:invGamma/>
              </a:schemeClr>
            </a:prstShdw>
          </a:effectLst>
        </p:spPr>
        <p:txBody>
          <a:bodyPr wrap="none" anchor="ctr"/>
          <a:lstStyle/>
          <a:p>
            <a:pPr eaLnBrk="0" fontAlgn="base" hangingPunct="0">
              <a:spcBef>
                <a:spcPct val="0"/>
              </a:spcBef>
              <a:spcAft>
                <a:spcPct val="0"/>
              </a:spcAft>
              <a:defRPr/>
            </a:pPr>
            <a:endParaRPr lang="zh-CN" altLang="en-US">
              <a:solidFill>
                <a:prstClr val="white"/>
              </a:solidFill>
              <a:latin typeface="Arial Narrow" pitchFamily="34" charset="0"/>
            </a:endParaRPr>
          </a:p>
        </p:txBody>
      </p:sp>
      <p:sp>
        <p:nvSpPr>
          <p:cNvPr id="159747" name="Rectangle 3"/>
          <p:cNvSpPr>
            <a:spLocks noGrp="1"/>
          </p:cNvSpPr>
          <p:nvPr>
            <p:ph type="title"/>
          </p:nvPr>
        </p:nvSpPr>
        <p:spPr bwMode="auto">
          <a:xfrm>
            <a:off x="3503614" y="1"/>
            <a:ext cx="7164387" cy="1139825"/>
          </a:xfrm>
        </p:spPr>
        <p:txBody>
          <a:bodyPr vert="horz" wrap="square" lIns="91440" tIns="45720" rIns="91440" bIns="45720" numCol="1" rtlCol="0" anchor="ctr" anchorCtr="0" compatLnSpc="1">
            <a:prstTxWarp prst="textNoShape">
              <a:avLst/>
            </a:prstTxWarp>
            <a:normAutofit/>
            <a:scene3d>
              <a:camera prst="orthographicFront"/>
              <a:lightRig rig="soft" dir="t"/>
            </a:scene3d>
            <a:sp3d prstMaterial="matte">
              <a:bevelT w="12700" h="12700"/>
            </a:sp3d>
          </a:bodyPr>
          <a:lstStyle/>
          <a:p>
            <a:pPr>
              <a:defRPr/>
            </a:pPr>
            <a:r>
              <a:rPr lang="en-US" altLang="zh-CN" sz="3600" b="1" dirty="0">
                <a:ln>
                  <a:noFill/>
                </a:ln>
                <a:solidFill>
                  <a:srgbClr val="FFCC00"/>
                </a:solidFill>
                <a:effectLst/>
                <a:latin typeface="Arial" charset="0"/>
                <a:cs typeface="+mj-cs"/>
              </a:rPr>
              <a:t>Data Analysis Pipeline</a:t>
            </a:r>
          </a:p>
        </p:txBody>
      </p:sp>
      <p:sp>
        <p:nvSpPr>
          <p:cNvPr id="159748" name="Oval 4"/>
          <p:cNvSpPr>
            <a:spLocks noChangeArrowheads="1"/>
          </p:cNvSpPr>
          <p:nvPr/>
        </p:nvSpPr>
        <p:spPr bwMode="auto">
          <a:xfrm>
            <a:off x="1703389" y="333376"/>
            <a:ext cx="1728787" cy="1152525"/>
          </a:xfrm>
          <a:prstGeom prst="ellipse">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eaLnBrk="0" fontAlgn="base" hangingPunct="0">
              <a:spcBef>
                <a:spcPct val="0"/>
              </a:spcBef>
              <a:spcAft>
                <a:spcPct val="0"/>
              </a:spcAft>
              <a:defRPr/>
            </a:pPr>
            <a:r>
              <a:rPr lang="en-US" altLang="zh-CN" b="1">
                <a:solidFill>
                  <a:prstClr val="white"/>
                </a:solidFill>
                <a:latin typeface="Arial Narrow" pitchFamily="34" charset="0"/>
              </a:rPr>
              <a:t>Acquisition/</a:t>
            </a:r>
          </a:p>
          <a:p>
            <a:pPr algn="ctr" eaLnBrk="0" fontAlgn="base" hangingPunct="0">
              <a:spcBef>
                <a:spcPct val="0"/>
              </a:spcBef>
              <a:spcAft>
                <a:spcPct val="0"/>
              </a:spcAft>
              <a:defRPr/>
            </a:pPr>
            <a:r>
              <a:rPr lang="en-US" altLang="zh-CN" b="1">
                <a:solidFill>
                  <a:prstClr val="white"/>
                </a:solidFill>
                <a:latin typeface="Arial Narrow" pitchFamily="34" charset="0"/>
              </a:rPr>
              <a:t>Recording</a:t>
            </a:r>
          </a:p>
        </p:txBody>
      </p:sp>
      <p:sp>
        <p:nvSpPr>
          <p:cNvPr id="159749" name="Oval 5"/>
          <p:cNvSpPr>
            <a:spLocks noChangeArrowheads="1"/>
          </p:cNvSpPr>
          <p:nvPr/>
        </p:nvSpPr>
        <p:spPr bwMode="auto">
          <a:xfrm>
            <a:off x="7104064" y="3789363"/>
            <a:ext cx="1728787" cy="1079500"/>
          </a:xfrm>
          <a:prstGeom prst="ellipse">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eaLnBrk="0" fontAlgn="base" hangingPunct="0">
              <a:spcBef>
                <a:spcPct val="0"/>
              </a:spcBef>
              <a:spcAft>
                <a:spcPct val="0"/>
              </a:spcAft>
              <a:defRPr/>
            </a:pPr>
            <a:r>
              <a:rPr lang="en-US" altLang="zh-CN" b="1">
                <a:solidFill>
                  <a:prstClr val="white"/>
                </a:solidFill>
                <a:latin typeface="Arial Narrow" pitchFamily="34" charset="0"/>
              </a:rPr>
              <a:t>Analysis/</a:t>
            </a:r>
          </a:p>
          <a:p>
            <a:pPr algn="ctr" eaLnBrk="0" fontAlgn="base" hangingPunct="0">
              <a:spcBef>
                <a:spcPct val="0"/>
              </a:spcBef>
              <a:spcAft>
                <a:spcPct val="0"/>
              </a:spcAft>
              <a:defRPr/>
            </a:pPr>
            <a:r>
              <a:rPr lang="en-US" altLang="zh-CN" b="1">
                <a:solidFill>
                  <a:prstClr val="white"/>
                </a:solidFill>
                <a:latin typeface="Arial Narrow" pitchFamily="34" charset="0"/>
              </a:rPr>
              <a:t>Modeling</a:t>
            </a:r>
          </a:p>
        </p:txBody>
      </p:sp>
      <p:sp>
        <p:nvSpPr>
          <p:cNvPr id="159750" name="Oval 6"/>
          <p:cNvSpPr>
            <a:spLocks noChangeArrowheads="1"/>
          </p:cNvSpPr>
          <p:nvPr/>
        </p:nvSpPr>
        <p:spPr bwMode="auto">
          <a:xfrm>
            <a:off x="8759825" y="4868863"/>
            <a:ext cx="1728788" cy="1008062"/>
          </a:xfrm>
          <a:prstGeom prst="ellipse">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eaLnBrk="0" fontAlgn="base" hangingPunct="0">
              <a:spcBef>
                <a:spcPct val="0"/>
              </a:spcBef>
              <a:spcAft>
                <a:spcPct val="0"/>
              </a:spcAft>
              <a:defRPr/>
            </a:pPr>
            <a:r>
              <a:rPr lang="en-US" altLang="zh-CN" b="1">
                <a:solidFill>
                  <a:prstClr val="white"/>
                </a:solidFill>
                <a:latin typeface="Arial Narrow" pitchFamily="34" charset="0"/>
              </a:rPr>
              <a:t>Interpretation</a:t>
            </a:r>
          </a:p>
        </p:txBody>
      </p:sp>
      <p:sp>
        <p:nvSpPr>
          <p:cNvPr id="159751" name="Oval 7"/>
          <p:cNvSpPr>
            <a:spLocks noChangeArrowheads="1"/>
          </p:cNvSpPr>
          <p:nvPr/>
        </p:nvSpPr>
        <p:spPr bwMode="auto">
          <a:xfrm>
            <a:off x="3430589" y="1484314"/>
            <a:ext cx="1728787" cy="1152525"/>
          </a:xfrm>
          <a:prstGeom prst="ellipse">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eaLnBrk="0" fontAlgn="base" hangingPunct="0">
              <a:spcBef>
                <a:spcPct val="0"/>
              </a:spcBef>
              <a:spcAft>
                <a:spcPct val="0"/>
              </a:spcAft>
              <a:defRPr/>
            </a:pPr>
            <a:r>
              <a:rPr lang="en-US" altLang="zh-CN" b="1">
                <a:solidFill>
                  <a:prstClr val="white"/>
                </a:solidFill>
                <a:latin typeface="Arial Narrow" pitchFamily="34" charset="0"/>
              </a:rPr>
              <a:t>Extraction/</a:t>
            </a:r>
          </a:p>
          <a:p>
            <a:pPr algn="ctr" eaLnBrk="0" fontAlgn="base" hangingPunct="0">
              <a:spcBef>
                <a:spcPct val="0"/>
              </a:spcBef>
              <a:spcAft>
                <a:spcPct val="0"/>
              </a:spcAft>
              <a:defRPr/>
            </a:pPr>
            <a:r>
              <a:rPr lang="en-US" altLang="zh-CN" b="1">
                <a:solidFill>
                  <a:prstClr val="white"/>
                </a:solidFill>
                <a:latin typeface="Arial Narrow" pitchFamily="34" charset="0"/>
              </a:rPr>
              <a:t>Cleaning/</a:t>
            </a:r>
          </a:p>
          <a:p>
            <a:pPr algn="ctr" eaLnBrk="0" fontAlgn="base" hangingPunct="0">
              <a:spcBef>
                <a:spcPct val="0"/>
              </a:spcBef>
              <a:spcAft>
                <a:spcPct val="0"/>
              </a:spcAft>
              <a:defRPr/>
            </a:pPr>
            <a:r>
              <a:rPr lang="en-US" altLang="zh-CN" b="1">
                <a:solidFill>
                  <a:prstClr val="white"/>
                </a:solidFill>
                <a:latin typeface="Arial Narrow" pitchFamily="34" charset="0"/>
              </a:rPr>
              <a:t>Annotation</a:t>
            </a:r>
          </a:p>
        </p:txBody>
      </p:sp>
      <p:sp>
        <p:nvSpPr>
          <p:cNvPr id="159752" name="Oval 8"/>
          <p:cNvSpPr>
            <a:spLocks noChangeArrowheads="1"/>
          </p:cNvSpPr>
          <p:nvPr/>
        </p:nvSpPr>
        <p:spPr bwMode="auto">
          <a:xfrm>
            <a:off x="5303839" y="2636838"/>
            <a:ext cx="1728787" cy="1225550"/>
          </a:xfrm>
          <a:prstGeom prst="ellipse">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eaLnBrk="0" fontAlgn="base" hangingPunct="0">
              <a:spcBef>
                <a:spcPct val="0"/>
              </a:spcBef>
              <a:spcAft>
                <a:spcPct val="0"/>
              </a:spcAft>
              <a:defRPr/>
            </a:pPr>
            <a:r>
              <a:rPr lang="en-US" altLang="zh-CN" b="1">
                <a:solidFill>
                  <a:prstClr val="white"/>
                </a:solidFill>
                <a:latin typeface="Arial Narrow" pitchFamily="34" charset="0"/>
              </a:rPr>
              <a:t>Integration/</a:t>
            </a:r>
          </a:p>
          <a:p>
            <a:pPr algn="ctr" eaLnBrk="0" fontAlgn="base" hangingPunct="0">
              <a:spcBef>
                <a:spcPct val="0"/>
              </a:spcBef>
              <a:spcAft>
                <a:spcPct val="0"/>
              </a:spcAft>
              <a:defRPr/>
            </a:pPr>
            <a:r>
              <a:rPr lang="en-US" altLang="zh-CN" b="1">
                <a:solidFill>
                  <a:prstClr val="white"/>
                </a:solidFill>
                <a:latin typeface="Arial Narrow" pitchFamily="34" charset="0"/>
              </a:rPr>
              <a:t>Aggregation/</a:t>
            </a:r>
          </a:p>
          <a:p>
            <a:pPr algn="ctr" eaLnBrk="0" fontAlgn="base" hangingPunct="0">
              <a:spcBef>
                <a:spcPct val="0"/>
              </a:spcBef>
              <a:spcAft>
                <a:spcPct val="0"/>
              </a:spcAft>
              <a:defRPr/>
            </a:pPr>
            <a:r>
              <a:rPr lang="en-US" altLang="zh-CN" b="1">
                <a:solidFill>
                  <a:prstClr val="white"/>
                </a:solidFill>
                <a:latin typeface="Arial Narrow" pitchFamily="34" charset="0"/>
              </a:rPr>
              <a:t>Representation</a:t>
            </a:r>
          </a:p>
        </p:txBody>
      </p:sp>
      <p:sp>
        <p:nvSpPr>
          <p:cNvPr id="80907" name="AutoShape 9"/>
          <p:cNvSpPr>
            <a:spLocks noChangeArrowheads="1"/>
          </p:cNvSpPr>
          <p:nvPr/>
        </p:nvSpPr>
        <p:spPr bwMode="auto">
          <a:xfrm>
            <a:off x="7535863" y="2349501"/>
            <a:ext cx="2881312" cy="1223963"/>
          </a:xfrm>
          <a:prstGeom prst="wedgeRectCallout">
            <a:avLst>
              <a:gd name="adj1" fmla="val -71380"/>
              <a:gd name="adj2" fmla="val 11736"/>
            </a:avLst>
          </a:prstGeom>
          <a:solidFill>
            <a:srgbClr val="C0C0C0"/>
          </a:solidFill>
          <a:ln w="9525">
            <a:noFill/>
            <a:miter lim="800000"/>
            <a:headEnd/>
            <a:tailEnd/>
          </a:ln>
          <a:effectLst>
            <a:prstShdw prst="shdw17" dist="17961" dir="2700000">
              <a:srgbClr val="737373"/>
            </a:prstShdw>
          </a:effectLst>
        </p:spPr>
        <p:txBody>
          <a:bodyPr/>
          <a:lstStyle/>
          <a:p>
            <a:pPr eaLnBrk="0" fontAlgn="base" hangingPunct="0">
              <a:spcBef>
                <a:spcPct val="0"/>
              </a:spcBef>
              <a:spcAft>
                <a:spcPct val="0"/>
              </a:spcAft>
              <a:buFontTx/>
              <a:buBlip>
                <a:blip r:embed="rId2"/>
              </a:buBlip>
            </a:pPr>
            <a:r>
              <a:rPr lang="en-US" altLang="zh-CN" b="1">
                <a:solidFill>
                  <a:prstClr val="black"/>
                </a:solidFill>
                <a:latin typeface="Arial Narrow"/>
              </a:rPr>
              <a:t> Three layer model =   Presentation +Function +Data</a:t>
            </a:r>
          </a:p>
          <a:p>
            <a:pPr eaLnBrk="0" fontAlgn="base" hangingPunct="0">
              <a:spcBef>
                <a:spcPct val="0"/>
              </a:spcBef>
              <a:spcAft>
                <a:spcPct val="0"/>
              </a:spcAft>
              <a:buFontTx/>
              <a:buBlip>
                <a:blip r:embed="rId2"/>
              </a:buBlip>
            </a:pPr>
            <a:r>
              <a:rPr lang="en-US" altLang="zh-CN" b="1">
                <a:solidFill>
                  <a:prstClr val="black"/>
                </a:solidFill>
                <a:latin typeface="Arial Narrow"/>
              </a:rPr>
              <a:t> Design Recovery</a:t>
            </a:r>
          </a:p>
        </p:txBody>
      </p:sp>
      <p:sp>
        <p:nvSpPr>
          <p:cNvPr id="80908" name="AutoShape 10"/>
          <p:cNvSpPr>
            <a:spLocks noChangeArrowheads="1"/>
          </p:cNvSpPr>
          <p:nvPr/>
        </p:nvSpPr>
        <p:spPr bwMode="auto">
          <a:xfrm>
            <a:off x="6240464" y="1196976"/>
            <a:ext cx="3095625" cy="936625"/>
          </a:xfrm>
          <a:prstGeom prst="wedgeRectCallout">
            <a:avLst>
              <a:gd name="adj1" fmla="val -87949"/>
              <a:gd name="adj2" fmla="val 24917"/>
            </a:avLst>
          </a:prstGeom>
          <a:solidFill>
            <a:srgbClr val="C0C0C0"/>
          </a:solidFill>
          <a:ln w="9525">
            <a:noFill/>
            <a:miter lim="800000"/>
            <a:headEnd/>
            <a:tailEnd/>
          </a:ln>
          <a:effectLst>
            <a:prstShdw prst="shdw17" dist="17961" dir="2700000">
              <a:srgbClr val="737373"/>
            </a:prstShdw>
          </a:effectLst>
        </p:spPr>
        <p:txBody>
          <a:bodyPr/>
          <a:lstStyle/>
          <a:p>
            <a:pPr eaLnBrk="0" fontAlgn="base" hangingPunct="0">
              <a:spcBef>
                <a:spcPct val="0"/>
              </a:spcBef>
              <a:spcAft>
                <a:spcPct val="0"/>
              </a:spcAft>
              <a:buFont typeface="Wingdings" pitchFamily="2" charset="2"/>
              <a:buBlip>
                <a:blip r:embed="rId2"/>
              </a:buBlip>
            </a:pPr>
            <a:r>
              <a:rPr lang="en-US" altLang="zh-CN" b="1">
                <a:solidFill>
                  <a:prstClr val="black"/>
                </a:solidFill>
                <a:latin typeface="Arial Narrow"/>
              </a:rPr>
              <a:t> Component dictionary</a:t>
            </a:r>
          </a:p>
          <a:p>
            <a:pPr eaLnBrk="0" fontAlgn="base" hangingPunct="0">
              <a:spcBef>
                <a:spcPct val="0"/>
              </a:spcBef>
              <a:spcAft>
                <a:spcPct val="0"/>
              </a:spcAft>
              <a:buFont typeface="Wingdings" pitchFamily="2" charset="2"/>
              <a:buBlip>
                <a:blip r:embed="rId2"/>
              </a:buBlip>
            </a:pPr>
            <a:r>
              <a:rPr lang="en-US" altLang="zh-CN" b="1">
                <a:solidFill>
                  <a:prstClr val="black"/>
                </a:solidFill>
                <a:latin typeface="Arial Narrow"/>
              </a:rPr>
              <a:t> Get call hierarchy</a:t>
            </a:r>
          </a:p>
          <a:p>
            <a:pPr eaLnBrk="0" fontAlgn="base" hangingPunct="0">
              <a:spcBef>
                <a:spcPct val="0"/>
              </a:spcBef>
              <a:spcAft>
                <a:spcPct val="0"/>
              </a:spcAft>
              <a:buFont typeface="Wingdings" pitchFamily="2" charset="2"/>
              <a:buBlip>
                <a:blip r:embed="rId2"/>
              </a:buBlip>
            </a:pPr>
            <a:r>
              <a:rPr lang="en-US" altLang="zh-CN" b="1">
                <a:solidFill>
                  <a:prstClr val="black"/>
                </a:solidFill>
                <a:latin typeface="Arial Narrow"/>
              </a:rPr>
              <a:t> Crud matrix</a:t>
            </a:r>
            <a:endParaRPr lang="zh-CN" altLang="en-US" b="1">
              <a:solidFill>
                <a:prstClr val="black"/>
              </a:solidFill>
              <a:latin typeface="Arial Narrow"/>
            </a:endParaRPr>
          </a:p>
        </p:txBody>
      </p:sp>
      <p:sp>
        <p:nvSpPr>
          <p:cNvPr id="80909" name="AutoShape 11"/>
          <p:cNvSpPr>
            <a:spLocks noChangeArrowheads="1"/>
          </p:cNvSpPr>
          <p:nvPr/>
        </p:nvSpPr>
        <p:spPr bwMode="auto">
          <a:xfrm>
            <a:off x="1703389" y="2852738"/>
            <a:ext cx="2160587" cy="1008062"/>
          </a:xfrm>
          <a:prstGeom prst="wedgeRectCallout">
            <a:avLst>
              <a:gd name="adj1" fmla="val -5769"/>
              <a:gd name="adj2" fmla="val -186852"/>
            </a:avLst>
          </a:prstGeom>
          <a:solidFill>
            <a:srgbClr val="C0C0C0"/>
          </a:solidFill>
          <a:ln w="9525">
            <a:noFill/>
            <a:miter lim="800000"/>
            <a:headEnd/>
            <a:tailEnd/>
          </a:ln>
          <a:effectLst>
            <a:prstShdw prst="shdw17" dist="17961" dir="2700000">
              <a:srgbClr val="737373"/>
            </a:prstShdw>
          </a:effectLst>
        </p:spPr>
        <p:txBody>
          <a:bodyPr/>
          <a:lstStyle/>
          <a:p>
            <a:pPr eaLnBrk="0" fontAlgn="base" hangingPunct="0">
              <a:spcBef>
                <a:spcPct val="0"/>
              </a:spcBef>
              <a:spcAft>
                <a:spcPct val="0"/>
              </a:spcAft>
              <a:buFontTx/>
              <a:buBlip>
                <a:blip r:embed="rId2"/>
              </a:buBlip>
            </a:pPr>
            <a:r>
              <a:rPr lang="en-US" altLang="zh-CN" b="1">
                <a:solidFill>
                  <a:prstClr val="black"/>
                </a:solidFill>
                <a:latin typeface="Arial Narrow"/>
              </a:rPr>
              <a:t> All source code </a:t>
            </a:r>
          </a:p>
          <a:p>
            <a:pPr eaLnBrk="0" fontAlgn="base" hangingPunct="0">
              <a:spcBef>
                <a:spcPct val="0"/>
              </a:spcBef>
              <a:spcAft>
                <a:spcPct val="0"/>
              </a:spcAft>
              <a:buFontTx/>
              <a:buBlip>
                <a:blip r:embed="rId2"/>
              </a:buBlip>
            </a:pPr>
            <a:r>
              <a:rPr lang="en-US" altLang="zh-CN" b="1">
                <a:solidFill>
                  <a:prstClr val="black"/>
                </a:solidFill>
                <a:latin typeface="Arial Narrow"/>
              </a:rPr>
              <a:t> All documents</a:t>
            </a:r>
          </a:p>
          <a:p>
            <a:pPr eaLnBrk="0" fontAlgn="base" hangingPunct="0">
              <a:spcBef>
                <a:spcPct val="0"/>
              </a:spcBef>
              <a:spcAft>
                <a:spcPct val="0"/>
              </a:spcAft>
              <a:buFontTx/>
              <a:buBlip>
                <a:blip r:embed="rId2"/>
              </a:buBlip>
            </a:pPr>
            <a:r>
              <a:rPr lang="en-US" altLang="zh-CN" b="1">
                <a:solidFill>
                  <a:prstClr val="black"/>
                </a:solidFill>
                <a:latin typeface="Arial Narrow"/>
              </a:rPr>
              <a:t> System Specialists</a:t>
            </a:r>
          </a:p>
        </p:txBody>
      </p:sp>
      <p:sp>
        <p:nvSpPr>
          <p:cNvPr id="80910" name="AutoShape 12"/>
          <p:cNvSpPr>
            <a:spLocks noChangeArrowheads="1"/>
          </p:cNvSpPr>
          <p:nvPr/>
        </p:nvSpPr>
        <p:spPr bwMode="auto">
          <a:xfrm>
            <a:off x="4079876" y="4076700"/>
            <a:ext cx="2232025" cy="1296988"/>
          </a:xfrm>
          <a:prstGeom prst="wedgeRectCallout">
            <a:avLst>
              <a:gd name="adj1" fmla="val 88120"/>
              <a:gd name="adj2" fmla="val -16954"/>
            </a:avLst>
          </a:prstGeom>
          <a:solidFill>
            <a:srgbClr val="C0C0C0"/>
          </a:solidFill>
          <a:ln w="9525">
            <a:noFill/>
            <a:miter lim="800000"/>
            <a:headEnd/>
            <a:tailEnd/>
          </a:ln>
          <a:effectLst>
            <a:prstShdw prst="shdw17" dist="17961" dir="2700000">
              <a:srgbClr val="737373"/>
            </a:prstShdw>
          </a:effectLst>
        </p:spPr>
        <p:txBody>
          <a:bodyPr/>
          <a:lstStyle/>
          <a:p>
            <a:pPr eaLnBrk="0" fontAlgn="base" hangingPunct="0">
              <a:spcBef>
                <a:spcPct val="0"/>
              </a:spcBef>
              <a:spcAft>
                <a:spcPct val="0"/>
              </a:spcAft>
              <a:buFontTx/>
              <a:buBlip>
                <a:blip r:embed="rId2"/>
              </a:buBlip>
            </a:pPr>
            <a:r>
              <a:rPr lang="en-US" altLang="zh-CN" b="1">
                <a:solidFill>
                  <a:prstClr val="black"/>
                </a:solidFill>
                <a:latin typeface="Arial Narrow"/>
              </a:rPr>
              <a:t> Affinity analysis</a:t>
            </a:r>
          </a:p>
          <a:p>
            <a:pPr eaLnBrk="0" fontAlgn="base" hangingPunct="0">
              <a:spcBef>
                <a:spcPct val="0"/>
              </a:spcBef>
              <a:spcAft>
                <a:spcPct val="0"/>
              </a:spcAft>
              <a:buFontTx/>
              <a:buBlip>
                <a:blip r:embed="rId2"/>
              </a:buBlip>
            </a:pPr>
            <a:r>
              <a:rPr lang="en-US" altLang="zh-CN" b="1">
                <a:solidFill>
                  <a:prstClr val="black"/>
                </a:solidFill>
                <a:latin typeface="Arial Narrow"/>
              </a:rPr>
              <a:t> Object modeling</a:t>
            </a:r>
          </a:p>
          <a:p>
            <a:pPr eaLnBrk="0" fontAlgn="base" hangingPunct="0">
              <a:spcBef>
                <a:spcPct val="0"/>
              </a:spcBef>
              <a:spcAft>
                <a:spcPct val="0"/>
              </a:spcAft>
              <a:buFontTx/>
              <a:buBlip>
                <a:blip r:embed="rId2"/>
              </a:buBlip>
            </a:pPr>
            <a:r>
              <a:rPr lang="en-US" altLang="zh-CN" b="1">
                <a:solidFill>
                  <a:prstClr val="black"/>
                </a:solidFill>
                <a:latin typeface="Arial Narrow"/>
              </a:rPr>
              <a:t> Architecturing</a:t>
            </a:r>
          </a:p>
          <a:p>
            <a:pPr eaLnBrk="0" fontAlgn="base" hangingPunct="0">
              <a:spcBef>
                <a:spcPct val="0"/>
              </a:spcBef>
              <a:spcAft>
                <a:spcPct val="0"/>
              </a:spcAft>
              <a:buFontTx/>
              <a:buBlip>
                <a:blip r:embed="rId2"/>
              </a:buBlip>
            </a:pPr>
            <a:r>
              <a:rPr lang="en-US" altLang="zh-CN" b="1">
                <a:solidFill>
                  <a:prstClr val="black"/>
                </a:solidFill>
                <a:latin typeface="Arial Narrow"/>
              </a:rPr>
              <a:t> Domain specialists</a:t>
            </a:r>
          </a:p>
        </p:txBody>
      </p:sp>
      <p:sp>
        <p:nvSpPr>
          <p:cNvPr id="80911" name="AutoShape 13"/>
          <p:cNvSpPr>
            <a:spLocks noChangeArrowheads="1"/>
          </p:cNvSpPr>
          <p:nvPr/>
        </p:nvSpPr>
        <p:spPr bwMode="auto">
          <a:xfrm>
            <a:off x="5519738" y="5516564"/>
            <a:ext cx="2736850" cy="936625"/>
          </a:xfrm>
          <a:prstGeom prst="wedgeRectCallout">
            <a:avLst>
              <a:gd name="adj1" fmla="val 75000"/>
              <a:gd name="adj2" fmla="val -32542"/>
            </a:avLst>
          </a:prstGeom>
          <a:solidFill>
            <a:srgbClr val="C0C0C0"/>
          </a:solidFill>
          <a:ln w="9525">
            <a:noFill/>
            <a:miter lim="800000"/>
            <a:headEnd/>
            <a:tailEnd/>
          </a:ln>
          <a:effectLst>
            <a:prstShdw prst="shdw17" dist="17961" dir="2700000">
              <a:srgbClr val="737373"/>
            </a:prstShdw>
          </a:effectLst>
        </p:spPr>
        <p:txBody>
          <a:bodyPr/>
          <a:lstStyle/>
          <a:p>
            <a:pPr eaLnBrk="0" fontAlgn="base" hangingPunct="0">
              <a:spcBef>
                <a:spcPct val="0"/>
              </a:spcBef>
              <a:spcAft>
                <a:spcPct val="0"/>
              </a:spcAft>
              <a:buFontTx/>
              <a:buBlip>
                <a:blip r:embed="rId2"/>
              </a:buBlip>
            </a:pPr>
            <a:r>
              <a:rPr lang="en-US" altLang="zh-CN" b="1">
                <a:solidFill>
                  <a:prstClr val="black"/>
                </a:solidFill>
                <a:latin typeface="Arial Narrow"/>
              </a:rPr>
              <a:t> Electronic documentation</a:t>
            </a:r>
          </a:p>
          <a:p>
            <a:pPr eaLnBrk="0" fontAlgn="base" hangingPunct="0">
              <a:spcBef>
                <a:spcPct val="0"/>
              </a:spcBef>
              <a:spcAft>
                <a:spcPct val="0"/>
              </a:spcAft>
              <a:buFontTx/>
              <a:buBlip>
                <a:blip r:embed="rId2"/>
              </a:buBlip>
            </a:pPr>
            <a:r>
              <a:rPr lang="en-US" altLang="zh-CN" b="1">
                <a:solidFill>
                  <a:prstClr val="black"/>
                </a:solidFill>
                <a:latin typeface="Arial Narrow"/>
              </a:rPr>
              <a:t> Usability interpretation</a:t>
            </a:r>
          </a:p>
          <a:p>
            <a:pPr eaLnBrk="0" fontAlgn="base" hangingPunct="0">
              <a:spcBef>
                <a:spcPct val="0"/>
              </a:spcBef>
              <a:spcAft>
                <a:spcPct val="0"/>
              </a:spcAft>
              <a:buFontTx/>
              <a:buBlip>
                <a:blip r:embed="rId2"/>
              </a:buBlip>
            </a:pPr>
            <a:r>
              <a:rPr lang="en-US" altLang="zh-CN" b="1">
                <a:solidFill>
                  <a:prstClr val="black"/>
                </a:solidFill>
                <a:latin typeface="Arial Narrow"/>
              </a:rPr>
              <a:t> Complex evaluation</a:t>
            </a:r>
            <a:r>
              <a:rPr lang="en-US" altLang="zh-CN">
                <a:solidFill>
                  <a:prstClr val="white"/>
                </a:solidFill>
                <a:latin typeface="Arial Narrow"/>
              </a:rPr>
              <a:t> </a:t>
            </a:r>
          </a:p>
        </p:txBody>
      </p:sp>
      <p:sp>
        <p:nvSpPr>
          <p:cNvPr id="159758" name="AutoShape 14"/>
          <p:cNvSpPr>
            <a:spLocks noChangeArrowheads="1"/>
          </p:cNvSpPr>
          <p:nvPr/>
        </p:nvSpPr>
        <p:spPr bwMode="auto">
          <a:xfrm rot="-19191956">
            <a:off x="3214688" y="1989139"/>
            <a:ext cx="1079500" cy="217487"/>
          </a:xfrm>
          <a:prstGeom prst="rightArrow">
            <a:avLst>
              <a:gd name="adj1" fmla="val 0"/>
              <a:gd name="adj2" fmla="val 0"/>
            </a:avLst>
          </a:prstGeom>
          <a:solidFill>
            <a:schemeClr val="tx2"/>
          </a:solidFill>
          <a:ln w="9525">
            <a:noFill/>
            <a:miter lim="800000"/>
            <a:headEnd/>
            <a:tailEnd/>
          </a:ln>
          <a:effectLst>
            <a:prstShdw prst="shdw17" dist="17961" dir="2700000">
              <a:schemeClr val="tx2">
                <a:gamma/>
                <a:shade val="60000"/>
                <a:invGamma/>
              </a:schemeClr>
            </a:prstShdw>
          </a:effectLst>
        </p:spPr>
        <p:txBody>
          <a:bodyPr wrap="none" anchor="ctr"/>
          <a:lstStyle/>
          <a:p>
            <a:pPr eaLnBrk="0" fontAlgn="base" hangingPunct="0">
              <a:spcBef>
                <a:spcPct val="0"/>
              </a:spcBef>
              <a:spcAft>
                <a:spcPct val="0"/>
              </a:spcAft>
              <a:defRPr/>
            </a:pPr>
            <a:endParaRPr lang="zh-CN" altLang="en-US">
              <a:solidFill>
                <a:prstClr val="white"/>
              </a:solidFill>
              <a:latin typeface="Arial Narrow" pitchFamily="34" charset="0"/>
            </a:endParaRPr>
          </a:p>
        </p:txBody>
      </p:sp>
      <p:sp>
        <p:nvSpPr>
          <p:cNvPr id="159759" name="AutoShape 15"/>
          <p:cNvSpPr>
            <a:spLocks noChangeArrowheads="1"/>
          </p:cNvSpPr>
          <p:nvPr/>
        </p:nvSpPr>
        <p:spPr bwMode="auto">
          <a:xfrm rot="-19191956">
            <a:off x="3214688" y="1989139"/>
            <a:ext cx="1079500" cy="217487"/>
          </a:xfrm>
          <a:prstGeom prst="rightArrow">
            <a:avLst>
              <a:gd name="adj1" fmla="val 0"/>
              <a:gd name="adj2" fmla="val 0"/>
            </a:avLst>
          </a:prstGeom>
          <a:solidFill>
            <a:schemeClr val="tx2"/>
          </a:solidFill>
          <a:ln w="9525">
            <a:noFill/>
            <a:miter lim="800000"/>
            <a:headEnd/>
            <a:tailEnd/>
          </a:ln>
          <a:effectLst>
            <a:prstShdw prst="shdw17" dist="17961" dir="2700000">
              <a:schemeClr val="tx2">
                <a:gamma/>
                <a:shade val="60000"/>
                <a:invGamma/>
              </a:schemeClr>
            </a:prstShdw>
          </a:effectLst>
        </p:spPr>
        <p:txBody>
          <a:bodyPr wrap="none" anchor="ctr"/>
          <a:lstStyle/>
          <a:p>
            <a:pPr eaLnBrk="0" fontAlgn="base" hangingPunct="0">
              <a:spcBef>
                <a:spcPct val="0"/>
              </a:spcBef>
              <a:spcAft>
                <a:spcPct val="0"/>
              </a:spcAft>
              <a:defRPr/>
            </a:pPr>
            <a:endParaRPr lang="zh-CN" altLang="en-US">
              <a:solidFill>
                <a:prstClr val="white"/>
              </a:solidFill>
              <a:latin typeface="Arial Narrow" pitchFamily="34" charset="0"/>
            </a:endParaRPr>
          </a:p>
        </p:txBody>
      </p:sp>
      <p:sp>
        <p:nvSpPr>
          <p:cNvPr id="159760" name="Line 16"/>
          <p:cNvSpPr>
            <a:spLocks noChangeShapeType="1"/>
          </p:cNvSpPr>
          <p:nvPr/>
        </p:nvSpPr>
        <p:spPr bwMode="auto">
          <a:xfrm flipV="1">
            <a:off x="7104064" y="3860801"/>
            <a:ext cx="71437" cy="73025"/>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eaLnBrk="0" fontAlgn="base" hangingPunct="0">
              <a:spcBef>
                <a:spcPct val="0"/>
              </a:spcBef>
              <a:spcAft>
                <a:spcPct val="0"/>
              </a:spcAft>
              <a:defRPr/>
            </a:pPr>
            <a:endParaRPr lang="zh-CN" altLang="en-US">
              <a:solidFill>
                <a:prstClr val="white"/>
              </a:solidFill>
              <a:latin typeface="Arial Narrow" pitchFamily="34" charset="0"/>
            </a:endParaRPr>
          </a:p>
        </p:txBody>
      </p:sp>
      <p:sp>
        <p:nvSpPr>
          <p:cNvPr id="159761" name="Line 17"/>
          <p:cNvSpPr>
            <a:spLocks noChangeShapeType="1"/>
          </p:cNvSpPr>
          <p:nvPr/>
        </p:nvSpPr>
        <p:spPr bwMode="auto">
          <a:xfrm>
            <a:off x="6959601" y="3789363"/>
            <a:ext cx="73025"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eaLnBrk="0" fontAlgn="base" hangingPunct="0">
              <a:spcBef>
                <a:spcPct val="0"/>
              </a:spcBef>
              <a:spcAft>
                <a:spcPct val="0"/>
              </a:spcAft>
              <a:defRPr/>
            </a:pPr>
            <a:endParaRPr lang="zh-CN" altLang="en-US">
              <a:solidFill>
                <a:prstClr val="white"/>
              </a:solidFill>
              <a:latin typeface="Arial Narrow" pitchFamily="34" charset="0"/>
            </a:endParaRPr>
          </a:p>
        </p:txBody>
      </p:sp>
      <p:sp>
        <p:nvSpPr>
          <p:cNvPr id="159762" name="Line 18"/>
          <p:cNvSpPr>
            <a:spLocks noChangeShapeType="1"/>
          </p:cNvSpPr>
          <p:nvPr/>
        </p:nvSpPr>
        <p:spPr bwMode="auto">
          <a:xfrm flipH="1" flipV="1">
            <a:off x="2640013" y="908050"/>
            <a:ext cx="215900" cy="2159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eaLnBrk="0" fontAlgn="base" hangingPunct="0">
              <a:spcBef>
                <a:spcPct val="0"/>
              </a:spcBef>
              <a:spcAft>
                <a:spcPct val="0"/>
              </a:spcAft>
              <a:defRPr/>
            </a:pPr>
            <a:endParaRPr lang="zh-CN" altLang="en-US">
              <a:solidFill>
                <a:prstClr val="white"/>
              </a:solidFill>
              <a:latin typeface="Arial Narrow" pitchFamily="34" charset="0"/>
            </a:endParaRPr>
          </a:p>
        </p:txBody>
      </p:sp>
      <p:sp>
        <p:nvSpPr>
          <p:cNvPr id="159763" name="Line 19"/>
          <p:cNvSpPr>
            <a:spLocks noChangeShapeType="1"/>
          </p:cNvSpPr>
          <p:nvPr/>
        </p:nvSpPr>
        <p:spPr bwMode="auto">
          <a:xfrm>
            <a:off x="3503613" y="1844675"/>
            <a:ext cx="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eaLnBrk="0" fontAlgn="base" hangingPunct="0">
              <a:spcBef>
                <a:spcPct val="0"/>
              </a:spcBef>
              <a:spcAft>
                <a:spcPct val="0"/>
              </a:spcAft>
              <a:defRPr/>
            </a:pPr>
            <a:endParaRPr lang="zh-CN" altLang="en-US">
              <a:solidFill>
                <a:prstClr val="white"/>
              </a:solidFill>
              <a:latin typeface="Arial Narrow" pitchFamily="34" charset="0"/>
            </a:endParaRPr>
          </a:p>
        </p:txBody>
      </p:sp>
      <p:sp>
        <p:nvSpPr>
          <p:cNvPr id="80918" name="Oval 20"/>
          <p:cNvSpPr>
            <a:spLocks noChangeArrowheads="1"/>
          </p:cNvSpPr>
          <p:nvPr/>
        </p:nvSpPr>
        <p:spPr bwMode="auto">
          <a:xfrm>
            <a:off x="2424114" y="260351"/>
            <a:ext cx="287337" cy="288925"/>
          </a:xfrm>
          <a:prstGeom prst="ellipse">
            <a:avLst/>
          </a:prstGeom>
          <a:solidFill>
            <a:srgbClr val="C0C0C0"/>
          </a:solidFill>
          <a:ln w="9525">
            <a:noFill/>
            <a:round/>
            <a:headEnd/>
            <a:tailEnd/>
          </a:ln>
          <a:effectLst>
            <a:prstShdw prst="shdw17" dist="17961" dir="2700000">
              <a:srgbClr val="737373"/>
            </a:prstShdw>
          </a:effectLst>
        </p:spPr>
        <p:txBody>
          <a:bodyPr wrap="none" anchor="ctr"/>
          <a:lstStyle/>
          <a:p>
            <a:pPr algn="ctr" eaLnBrk="0" fontAlgn="base" hangingPunct="0">
              <a:spcBef>
                <a:spcPct val="0"/>
              </a:spcBef>
              <a:spcAft>
                <a:spcPct val="0"/>
              </a:spcAft>
            </a:pPr>
            <a:r>
              <a:rPr lang="en-US" altLang="zh-CN" dirty="0">
                <a:solidFill>
                  <a:prstClr val="white"/>
                </a:solidFill>
                <a:latin typeface="Arial Narrow"/>
              </a:rPr>
              <a:t>*</a:t>
            </a:r>
          </a:p>
        </p:txBody>
      </p:sp>
      <p:sp>
        <p:nvSpPr>
          <p:cNvPr id="80919" name="Oval 21"/>
          <p:cNvSpPr>
            <a:spLocks noChangeArrowheads="1"/>
          </p:cNvSpPr>
          <p:nvPr/>
        </p:nvSpPr>
        <p:spPr bwMode="auto">
          <a:xfrm>
            <a:off x="4224339" y="1412876"/>
            <a:ext cx="287337" cy="288925"/>
          </a:xfrm>
          <a:prstGeom prst="ellipse">
            <a:avLst/>
          </a:prstGeom>
          <a:solidFill>
            <a:srgbClr val="C0C0C0"/>
          </a:solidFill>
          <a:ln w="9525">
            <a:noFill/>
            <a:round/>
            <a:headEnd/>
            <a:tailEnd/>
          </a:ln>
          <a:effectLst>
            <a:prstShdw prst="shdw17" dist="17961" dir="2700000">
              <a:srgbClr val="737373"/>
            </a:prstShdw>
          </a:effectLst>
        </p:spPr>
        <p:txBody>
          <a:bodyPr wrap="none" anchor="ctr"/>
          <a:lstStyle/>
          <a:p>
            <a:pPr algn="ctr" eaLnBrk="0" fontAlgn="base" hangingPunct="0">
              <a:spcBef>
                <a:spcPct val="0"/>
              </a:spcBef>
              <a:spcAft>
                <a:spcPct val="0"/>
              </a:spcAft>
            </a:pPr>
            <a:r>
              <a:rPr lang="en-US" altLang="zh-CN">
                <a:solidFill>
                  <a:prstClr val="white"/>
                </a:solidFill>
                <a:latin typeface="Arial Narrow"/>
              </a:rPr>
              <a:t>2</a:t>
            </a:r>
          </a:p>
        </p:txBody>
      </p:sp>
      <p:sp>
        <p:nvSpPr>
          <p:cNvPr id="80920" name="Oval 22"/>
          <p:cNvSpPr>
            <a:spLocks noChangeArrowheads="1"/>
          </p:cNvSpPr>
          <p:nvPr/>
        </p:nvSpPr>
        <p:spPr bwMode="auto">
          <a:xfrm>
            <a:off x="7896225" y="3716339"/>
            <a:ext cx="287338" cy="288925"/>
          </a:xfrm>
          <a:prstGeom prst="ellipse">
            <a:avLst/>
          </a:prstGeom>
          <a:solidFill>
            <a:srgbClr val="C0C0C0"/>
          </a:solidFill>
          <a:ln w="9525">
            <a:noFill/>
            <a:round/>
            <a:headEnd/>
            <a:tailEnd/>
          </a:ln>
          <a:effectLst>
            <a:prstShdw prst="shdw17" dist="17961" dir="2700000">
              <a:srgbClr val="737373"/>
            </a:prstShdw>
          </a:effectLst>
        </p:spPr>
        <p:txBody>
          <a:bodyPr wrap="none" anchor="ctr"/>
          <a:lstStyle/>
          <a:p>
            <a:pPr algn="ctr" eaLnBrk="0" fontAlgn="base" hangingPunct="0">
              <a:spcBef>
                <a:spcPct val="0"/>
              </a:spcBef>
              <a:spcAft>
                <a:spcPct val="0"/>
              </a:spcAft>
            </a:pPr>
            <a:r>
              <a:rPr lang="en-US" altLang="zh-CN">
                <a:solidFill>
                  <a:prstClr val="white"/>
                </a:solidFill>
                <a:latin typeface="Arial Narrow"/>
              </a:rPr>
              <a:t>4</a:t>
            </a:r>
          </a:p>
        </p:txBody>
      </p:sp>
      <p:sp>
        <p:nvSpPr>
          <p:cNvPr id="80921" name="Oval 23"/>
          <p:cNvSpPr>
            <a:spLocks noChangeArrowheads="1"/>
          </p:cNvSpPr>
          <p:nvPr/>
        </p:nvSpPr>
        <p:spPr bwMode="auto">
          <a:xfrm>
            <a:off x="6096000" y="2563814"/>
            <a:ext cx="287338" cy="288925"/>
          </a:xfrm>
          <a:prstGeom prst="ellipse">
            <a:avLst/>
          </a:prstGeom>
          <a:solidFill>
            <a:srgbClr val="C0C0C0"/>
          </a:solidFill>
          <a:ln w="9525">
            <a:noFill/>
            <a:round/>
            <a:headEnd/>
            <a:tailEnd/>
          </a:ln>
          <a:effectLst>
            <a:prstShdw prst="shdw17" dist="17961" dir="2700000">
              <a:srgbClr val="737373"/>
            </a:prstShdw>
          </a:effectLst>
        </p:spPr>
        <p:txBody>
          <a:bodyPr wrap="none" anchor="ctr"/>
          <a:lstStyle/>
          <a:p>
            <a:pPr algn="ctr" eaLnBrk="0" fontAlgn="base" hangingPunct="0">
              <a:spcBef>
                <a:spcPct val="0"/>
              </a:spcBef>
              <a:spcAft>
                <a:spcPct val="0"/>
              </a:spcAft>
            </a:pPr>
            <a:r>
              <a:rPr lang="en-US" altLang="zh-CN">
                <a:solidFill>
                  <a:prstClr val="white"/>
                </a:solidFill>
                <a:latin typeface="Arial Narrow"/>
              </a:rPr>
              <a:t>3</a:t>
            </a:r>
          </a:p>
        </p:txBody>
      </p:sp>
      <p:sp>
        <p:nvSpPr>
          <p:cNvPr id="80922" name="Oval 24"/>
          <p:cNvSpPr>
            <a:spLocks noChangeArrowheads="1"/>
          </p:cNvSpPr>
          <p:nvPr/>
        </p:nvSpPr>
        <p:spPr bwMode="auto">
          <a:xfrm>
            <a:off x="9625014" y="4797426"/>
            <a:ext cx="287337" cy="288925"/>
          </a:xfrm>
          <a:prstGeom prst="ellipse">
            <a:avLst/>
          </a:prstGeom>
          <a:solidFill>
            <a:srgbClr val="C0C0C0"/>
          </a:solidFill>
          <a:ln w="9525">
            <a:noFill/>
            <a:round/>
            <a:headEnd/>
            <a:tailEnd/>
          </a:ln>
          <a:effectLst>
            <a:prstShdw prst="shdw17" dist="17961" dir="2700000">
              <a:srgbClr val="737373"/>
            </a:prstShdw>
          </a:effectLst>
        </p:spPr>
        <p:txBody>
          <a:bodyPr wrap="none" anchor="ctr"/>
          <a:lstStyle/>
          <a:p>
            <a:pPr algn="ctr" eaLnBrk="0" fontAlgn="base" hangingPunct="0">
              <a:spcBef>
                <a:spcPct val="0"/>
              </a:spcBef>
              <a:spcAft>
                <a:spcPct val="0"/>
              </a:spcAft>
            </a:pPr>
            <a:r>
              <a:rPr lang="en-US" altLang="zh-CN">
                <a:solidFill>
                  <a:prstClr val="white"/>
                </a:solidFill>
                <a:latin typeface="Arial Narrow"/>
              </a:rPr>
              <a:t>5</a:t>
            </a:r>
          </a:p>
        </p:txBody>
      </p:sp>
    </p:spTree>
    <p:extLst>
      <p:ext uri="{BB962C8B-B14F-4D97-AF65-F5344CB8AC3E}">
        <p14:creationId xmlns:p14="http://schemas.microsoft.com/office/powerpoint/2010/main" val="6619805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bg>
      <p:bgPr shadeToTitle="1">
        <a:blipFill dpi="0" rotWithShape="1">
          <a:blip r:embed="rId3">
            <a:alphaModFix amt="88000"/>
            <a:lum/>
          </a:blip>
          <a:srcRect/>
          <a:stretch>
            <a:fillRect/>
          </a:stretch>
        </a:blipFill>
        <a:effectLst/>
      </p:bgPr>
    </p:bg>
    <p:spTree>
      <p:nvGrpSpPr>
        <p:cNvPr id="1" name=""/>
        <p:cNvGrpSpPr/>
        <p:nvPr/>
      </p:nvGrpSpPr>
      <p:grpSpPr>
        <a:xfrm>
          <a:off x="0" y="0"/>
          <a:ext cx="0" cy="0"/>
          <a:chOff x="0" y="0"/>
          <a:chExt cx="0" cy="0"/>
        </a:xfrm>
      </p:grpSpPr>
      <p:sp>
        <p:nvSpPr>
          <p:cNvPr id="9" name="标题 8"/>
          <p:cNvSpPr>
            <a:spLocks noGrp="1"/>
          </p:cNvSpPr>
          <p:nvPr>
            <p:ph type="title"/>
          </p:nvPr>
        </p:nvSpPr>
        <p:spPr>
          <a:xfrm>
            <a:off x="888807" y="491319"/>
            <a:ext cx="8911687" cy="2033518"/>
          </a:xfrm>
        </p:spPr>
        <p:txBody>
          <a:bodyPr>
            <a:noAutofit/>
          </a:bodyPr>
          <a:lstStyle/>
          <a:p>
            <a:r>
              <a:rPr lang="en-US" altLang="zh-CN" sz="11500" b="1" dirty="0">
                <a:solidFill>
                  <a:schemeClr val="bg1"/>
                </a:solidFill>
                <a:effectLst>
                  <a:outerShdw blurRad="38100" dist="38100" dir="2700000" algn="tl">
                    <a:srgbClr val="000000">
                      <a:alpha val="43137"/>
                    </a:srgbClr>
                  </a:outerShdw>
                </a:effectLst>
              </a:rPr>
              <a:t>Q&amp;A</a:t>
            </a:r>
            <a:br>
              <a:rPr lang="en-US" sz="11500" b="1" dirty="0">
                <a:solidFill>
                  <a:schemeClr val="bg1"/>
                </a:solidFill>
                <a:effectLst>
                  <a:outerShdw blurRad="38100" dist="38100" dir="2700000" algn="tl">
                    <a:srgbClr val="000000">
                      <a:alpha val="43137"/>
                    </a:srgbClr>
                  </a:outerShdw>
                </a:effectLst>
              </a:rPr>
            </a:br>
            <a:endParaRPr lang="en-US" sz="4400" b="1" dirty="0">
              <a:solidFill>
                <a:schemeClr val="bg1"/>
              </a:solidFill>
              <a:effectLst>
                <a:outerShdw blurRad="38100" dist="38100" dir="2700000" algn="tl">
                  <a:srgbClr val="000000">
                    <a:alpha val="43137"/>
                  </a:srgbClr>
                </a:outerShdw>
              </a:effectLst>
            </a:endParaRPr>
          </a:p>
        </p:txBody>
      </p:sp>
      <p:sp>
        <p:nvSpPr>
          <p:cNvPr id="6" name="日期占位符 5"/>
          <p:cNvSpPr>
            <a:spLocks noGrp="1"/>
          </p:cNvSpPr>
          <p:nvPr>
            <p:ph type="dt" sz="half" idx="10"/>
          </p:nvPr>
        </p:nvSpPr>
        <p:spPr/>
        <p:txBody>
          <a:bodyPr/>
          <a:lstStyle/>
          <a:p>
            <a:r>
              <a:rPr lang="en-US" dirty="0">
                <a:solidFill>
                  <a:prstClr val="black">
                    <a:tint val="75000"/>
                  </a:prstClr>
                </a:solidFill>
              </a:rPr>
              <a:t>*0/*8/20*5</a:t>
            </a:r>
          </a:p>
        </p:txBody>
      </p:sp>
      <p:sp>
        <p:nvSpPr>
          <p:cNvPr id="2" name="页脚占位符 1"/>
          <p:cNvSpPr>
            <a:spLocks noGrp="1"/>
          </p:cNvSpPr>
          <p:nvPr>
            <p:ph type="ftr" sz="quarter" idx="11"/>
          </p:nvPr>
        </p:nvSpPr>
        <p:spPr/>
        <p:txBody>
          <a:bodyPr/>
          <a:lstStyle/>
          <a:p>
            <a:r>
              <a:rPr lang="zh-CN" altLang="en-US">
                <a:solidFill>
                  <a:prstClr val="black">
                    <a:tint val="75000"/>
                  </a:prstClr>
                </a:solidFill>
              </a:rPr>
              <a:t>中国科学院大学，中山大学， 人民大学，北京大学， 上海交通大学  。。。</a:t>
            </a:r>
            <a:endParaRPr lang="en-US" dirty="0">
              <a:solidFill>
                <a:prstClr val="black">
                  <a:tint val="75000"/>
                </a:prstClr>
              </a:solidFill>
            </a:endParaRPr>
          </a:p>
        </p:txBody>
      </p:sp>
      <p:pic>
        <p:nvPicPr>
          <p:cNvPr id="10" name="图片 9"/>
          <p:cNvPicPr>
            <a:picLocks noChangeAspect="1"/>
          </p:cNvPicPr>
          <p:nvPr/>
        </p:nvPicPr>
        <p:blipFill>
          <a:blip r:embed="rId4"/>
          <a:stretch>
            <a:fillRect/>
          </a:stretch>
        </p:blipFill>
        <p:spPr>
          <a:xfrm>
            <a:off x="650323" y="2602369"/>
            <a:ext cx="4694327" cy="1414395"/>
          </a:xfrm>
          <a:prstGeom prst="rect">
            <a:avLst/>
          </a:prstGeom>
        </p:spPr>
      </p:pic>
      <p:pic>
        <p:nvPicPr>
          <p:cNvPr id="5" name="Picture 4">
            <a:extLst>
              <a:ext uri="{FF2B5EF4-FFF2-40B4-BE49-F238E27FC236}">
                <a16:creationId xmlns:a16="http://schemas.microsoft.com/office/drawing/2014/main" id="{3C645933-B304-4A53-ACAD-240D0481FF40}"/>
              </a:ext>
            </a:extLst>
          </p:cNvPr>
          <p:cNvPicPr>
            <a:picLocks noChangeAspect="1"/>
          </p:cNvPicPr>
          <p:nvPr/>
        </p:nvPicPr>
        <p:blipFill>
          <a:blip r:embed="rId5"/>
          <a:stretch>
            <a:fillRect/>
          </a:stretch>
        </p:blipFill>
        <p:spPr>
          <a:xfrm>
            <a:off x="5115825" y="931995"/>
            <a:ext cx="6187368" cy="4994010"/>
          </a:xfrm>
          <a:prstGeom prst="rect">
            <a:avLst/>
          </a:prstGeom>
        </p:spPr>
      </p:pic>
    </p:spTree>
    <p:extLst>
      <p:ext uri="{BB962C8B-B14F-4D97-AF65-F5344CB8AC3E}">
        <p14:creationId xmlns:p14="http://schemas.microsoft.com/office/powerpoint/2010/main" val="1045974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1595C-0B78-448D-9459-C1C295DBC8F8}"/>
              </a:ext>
            </a:extLst>
          </p:cNvPr>
          <p:cNvSpPr>
            <a:spLocks noGrp="1"/>
          </p:cNvSpPr>
          <p:nvPr>
            <p:ph type="title"/>
          </p:nvPr>
        </p:nvSpPr>
        <p:spPr>
          <a:xfrm>
            <a:off x="2223514" y="584861"/>
            <a:ext cx="9357028" cy="770965"/>
          </a:xfrm>
        </p:spPr>
        <p:txBody>
          <a:bodyPr>
            <a:normAutofit/>
          </a:bodyPr>
          <a:lstStyle/>
          <a:p>
            <a:r>
              <a:rPr lang="en-US" altLang="zh-CN" b="1" dirty="0">
                <a:solidFill>
                  <a:srgbClr val="002060"/>
                </a:solidFill>
                <a:effectLst>
                  <a:outerShdw blurRad="38100" dist="38100" dir="2700000" algn="tl">
                    <a:srgbClr val="000000">
                      <a:alpha val="43137"/>
                    </a:srgbClr>
                  </a:outerShdw>
                </a:effectLst>
                <a:latin typeface="Arial Narrow" panose="020B0606020202030204" pitchFamily="34" charset="0"/>
              </a:rPr>
              <a:t>Q&amp;A</a:t>
            </a:r>
            <a:r>
              <a:rPr lang="zh-CN" altLang="en-US" b="1" dirty="0">
                <a:solidFill>
                  <a:srgbClr val="002060"/>
                </a:solidFill>
                <a:effectLst>
                  <a:outerShdw blurRad="38100" dist="38100" dir="2700000" algn="tl">
                    <a:srgbClr val="000000">
                      <a:alpha val="43137"/>
                    </a:srgbClr>
                  </a:outerShdw>
                </a:effectLst>
                <a:latin typeface="Arial Narrow" panose="020B0606020202030204" pitchFamily="34" charset="0"/>
              </a:rPr>
              <a:t>：</a:t>
            </a:r>
            <a:r>
              <a:rPr lang="en-US" altLang="zh-CN" b="1" dirty="0">
                <a:solidFill>
                  <a:srgbClr val="C00000"/>
                </a:solidFill>
                <a:effectLst>
                  <a:outerShdw blurRad="38100" dist="38100" dir="2700000" algn="tl">
                    <a:srgbClr val="000000">
                      <a:alpha val="43137"/>
                    </a:srgbClr>
                  </a:outerShdw>
                </a:effectLst>
                <a:latin typeface="Arial Narrow" panose="020B0606020202030204" pitchFamily="34" charset="0"/>
              </a:rPr>
              <a:t>Automatic System</a:t>
            </a:r>
            <a:r>
              <a:rPr lang="zh-CN" altLang="en-US" b="1" dirty="0">
                <a:solidFill>
                  <a:srgbClr val="C00000"/>
                </a:solidFill>
                <a:effectLst>
                  <a:outerShdw blurRad="38100" dist="38100" dir="2700000" algn="tl">
                    <a:srgbClr val="000000">
                      <a:alpha val="43137"/>
                    </a:srgbClr>
                  </a:outerShdw>
                </a:effectLst>
                <a:latin typeface="Arial Narrow" panose="020B0606020202030204" pitchFamily="34" charset="0"/>
              </a:rPr>
              <a:t> </a:t>
            </a:r>
            <a:r>
              <a:rPr lang="en-US" altLang="zh-CN" b="1" dirty="0">
                <a:solidFill>
                  <a:srgbClr val="C00000"/>
                </a:solidFill>
                <a:effectLst>
                  <a:outerShdw blurRad="38100" dist="38100" dir="2700000" algn="tl">
                    <a:srgbClr val="000000">
                      <a:alpha val="43137"/>
                    </a:srgbClr>
                  </a:outerShdw>
                </a:effectLst>
                <a:latin typeface="Arial Narrow" panose="020B0606020202030204" pitchFamily="34" charset="0"/>
              </a:rPr>
              <a:t>Re-architecting</a:t>
            </a:r>
            <a:endParaRPr lang="LID4096" b="1" dirty="0">
              <a:solidFill>
                <a:srgbClr val="C00000"/>
              </a:solidFill>
              <a:effectLst>
                <a:outerShdw blurRad="38100" dist="38100" dir="2700000" algn="tl">
                  <a:srgbClr val="000000">
                    <a:alpha val="43137"/>
                  </a:srgbClr>
                </a:outerShdw>
              </a:effectLst>
              <a:latin typeface="Arial Narrow" panose="020B0606020202030204" pitchFamily="34" charset="0"/>
            </a:endParaRPr>
          </a:p>
        </p:txBody>
      </p:sp>
      <p:sp>
        <p:nvSpPr>
          <p:cNvPr id="3" name="Content Placeholder 2">
            <a:extLst>
              <a:ext uri="{FF2B5EF4-FFF2-40B4-BE49-F238E27FC236}">
                <a16:creationId xmlns:a16="http://schemas.microsoft.com/office/drawing/2014/main" id="{50517284-D0BE-4F47-8D24-4F66FBE19543}"/>
              </a:ext>
            </a:extLst>
          </p:cNvPr>
          <p:cNvSpPr>
            <a:spLocks noGrp="1"/>
          </p:cNvSpPr>
          <p:nvPr>
            <p:ph idx="1"/>
          </p:nvPr>
        </p:nvSpPr>
        <p:spPr>
          <a:xfrm>
            <a:off x="2293375" y="1355825"/>
            <a:ext cx="9002153" cy="5313915"/>
          </a:xfrm>
          <a:solidFill>
            <a:srgbClr val="EEF2D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buFont typeface="+mj-lt"/>
              <a:buAutoNum type="arabicPeriod"/>
            </a:pPr>
            <a:endParaRPr lang="en-US" sz="800" dirty="0">
              <a:latin typeface="Arial" panose="020B0604020202020204" pitchFamily="34" charset="0"/>
              <a:cs typeface="Arial" panose="020B0604020202020204" pitchFamily="34" charset="0"/>
            </a:endParaRPr>
          </a:p>
          <a:p>
            <a:pPr>
              <a:buFont typeface="+mj-lt"/>
              <a:buAutoNum type="arabicPeriod"/>
            </a:pPr>
            <a:r>
              <a:rPr lang="en-US" sz="2200" dirty="0">
                <a:latin typeface="Arial" panose="020B0604020202020204" pitchFamily="34" charset="0"/>
                <a:cs typeface="Arial" panose="020B0604020202020204" pitchFamily="34" charset="0"/>
              </a:rPr>
              <a:t>What is physical rearchitecting?</a:t>
            </a:r>
          </a:p>
          <a:p>
            <a:pPr>
              <a:buFont typeface="+mj-lt"/>
              <a:buAutoNum type="arabicPeriod"/>
            </a:pPr>
            <a:r>
              <a:rPr lang="en-US" sz="2200" dirty="0">
                <a:latin typeface="Arial" panose="020B0604020202020204" pitchFamily="34" charset="0"/>
                <a:cs typeface="Arial" panose="020B0604020202020204" pitchFamily="34" charset="0"/>
              </a:rPr>
              <a:t>What is logical rearchitecting?</a:t>
            </a:r>
          </a:p>
          <a:p>
            <a:pPr>
              <a:buFont typeface="+mj-lt"/>
              <a:buAutoNum type="arabicPeriod"/>
            </a:pPr>
            <a:r>
              <a:rPr lang="en-US" sz="2200" dirty="0">
                <a:latin typeface="Arial" panose="020B0604020202020204" pitchFamily="34" charset="0"/>
                <a:cs typeface="Arial" panose="020B0604020202020204" pitchFamily="34" charset="0"/>
              </a:rPr>
              <a:t>How to implement logical rearchitecting?</a:t>
            </a:r>
          </a:p>
          <a:p>
            <a:pPr>
              <a:buFont typeface="+mj-lt"/>
              <a:buAutoNum type="arabicPeriod"/>
            </a:pPr>
            <a:r>
              <a:rPr lang="en-US" sz="2200" dirty="0">
                <a:latin typeface="Arial" panose="020B0604020202020204" pitchFamily="34" charset="0"/>
                <a:cs typeface="Arial" panose="020B0604020202020204" pitchFamily="34" charset="0"/>
              </a:rPr>
              <a:t>What is the difference between physical and logical rearchitecting?</a:t>
            </a:r>
          </a:p>
          <a:p>
            <a:pPr>
              <a:buFont typeface="+mj-lt"/>
              <a:buAutoNum type="arabicPeriod"/>
            </a:pPr>
            <a:r>
              <a:rPr lang="en-US" sz="2200" dirty="0">
                <a:latin typeface="Arial" panose="020B0604020202020204" pitchFamily="34" charset="0"/>
                <a:cs typeface="Arial" panose="020B0604020202020204" pitchFamily="34" charset="0"/>
              </a:rPr>
              <a:t>What are the advantages of logical rearchitecting?</a:t>
            </a:r>
          </a:p>
          <a:p>
            <a:pPr>
              <a:buFont typeface="+mj-lt"/>
              <a:buAutoNum type="arabicPeriod"/>
            </a:pPr>
            <a:r>
              <a:rPr lang="en-US" sz="2200" dirty="0">
                <a:latin typeface="Arial" panose="020B0604020202020204" pitchFamily="34" charset="0"/>
                <a:cs typeface="Arial" panose="020B0604020202020204" pitchFamily="34" charset="0"/>
              </a:rPr>
              <a:t>What is the limitation of logical rearchitecting?</a:t>
            </a:r>
          </a:p>
          <a:p>
            <a:pPr>
              <a:buFont typeface="+mj-lt"/>
              <a:buAutoNum type="arabicPeriod"/>
            </a:pPr>
            <a:r>
              <a:rPr lang="en-US" sz="2200" dirty="0">
                <a:latin typeface="Arial" panose="020B0604020202020204" pitchFamily="34" charset="0"/>
                <a:cs typeface="Arial" panose="020B0604020202020204" pitchFamily="34" charset="0"/>
              </a:rPr>
              <a:t>How to implement architecture recovery?</a:t>
            </a:r>
          </a:p>
          <a:p>
            <a:pPr>
              <a:buFont typeface="+mj-lt"/>
              <a:buAutoNum type="arabicPeriod"/>
            </a:pPr>
            <a:r>
              <a:rPr lang="en-US" sz="2200" dirty="0">
                <a:latin typeface="Arial" panose="020B0604020202020204" pitchFamily="34" charset="0"/>
                <a:cs typeface="Arial" panose="020B0604020202020204" pitchFamily="34" charset="0"/>
              </a:rPr>
              <a:t>How to implement architecture transformation?</a:t>
            </a:r>
          </a:p>
          <a:p>
            <a:pPr>
              <a:buFont typeface="+mj-lt"/>
              <a:buAutoNum type="arabicPeriod"/>
            </a:pPr>
            <a:r>
              <a:rPr lang="en-US" sz="2200" dirty="0">
                <a:latin typeface="Arial" panose="020B0604020202020204" pitchFamily="34" charset="0"/>
                <a:cs typeface="Arial" panose="020B0604020202020204" pitchFamily="34" charset="0"/>
              </a:rPr>
              <a:t>How to implement architecture implantation?</a:t>
            </a:r>
          </a:p>
          <a:p>
            <a:pPr>
              <a:buFont typeface="+mj-lt"/>
              <a:buAutoNum type="arabicPeriod"/>
            </a:pPr>
            <a:r>
              <a:rPr lang="en-US" sz="2200" dirty="0">
                <a:latin typeface="Arial" panose="020B0604020202020204" pitchFamily="34" charset="0"/>
                <a:cs typeface="Arial" panose="020B0604020202020204" pitchFamily="34" charset="0"/>
              </a:rPr>
              <a:t>How to implement system rearchitecting with the combination of logical and physical rearchitecting?</a:t>
            </a:r>
          </a:p>
          <a:p>
            <a:pPr>
              <a:buFont typeface="+mj-lt"/>
              <a:buAutoNum type="arabicPeriod"/>
            </a:pPr>
            <a:endParaRPr lang="en-US" dirty="0"/>
          </a:p>
          <a:p>
            <a:endParaRPr lang="LID4096" dirty="0"/>
          </a:p>
        </p:txBody>
      </p:sp>
      <p:sp>
        <p:nvSpPr>
          <p:cNvPr id="4" name="Slide Number Placeholder 3">
            <a:extLst>
              <a:ext uri="{FF2B5EF4-FFF2-40B4-BE49-F238E27FC236}">
                <a16:creationId xmlns:a16="http://schemas.microsoft.com/office/drawing/2014/main" id="{26440E76-5BD2-42B6-92C2-54DDB437BBF4}"/>
              </a:ext>
            </a:extLst>
          </p:cNvPr>
          <p:cNvSpPr>
            <a:spLocks noGrp="1"/>
          </p:cNvSpPr>
          <p:nvPr>
            <p:ph type="sldNum" sz="quarter" idx="12"/>
          </p:nvPr>
        </p:nvSpPr>
        <p:spPr/>
        <p:txBody>
          <a:bodyPr/>
          <a:lstStyle/>
          <a:p>
            <a:fld id="{D57F1E4F-1CFF-5643-939E-217C01CDF565}" type="slidenum">
              <a:rPr lang="en-US" smtClean="0"/>
              <a:pPr/>
              <a:t>56</a:t>
            </a:fld>
            <a:endParaRPr lang="en-US" dirty="0"/>
          </a:p>
        </p:txBody>
      </p:sp>
    </p:spTree>
    <p:extLst>
      <p:ext uri="{BB962C8B-B14F-4D97-AF65-F5344CB8AC3E}">
        <p14:creationId xmlns:p14="http://schemas.microsoft.com/office/powerpoint/2010/main" val="24984274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778757" y="585130"/>
            <a:ext cx="9671715" cy="770428"/>
          </a:xfrm>
        </p:spPr>
        <p:txBody>
          <a:bodyPr/>
          <a:lstStyle/>
          <a:p>
            <a:r>
              <a:rPr lang="en-US" altLang="zh-CN" dirty="0">
                <a:solidFill>
                  <a:srgbClr val="262626"/>
                </a:solidFill>
                <a:latin typeface="-apple-system"/>
              </a:rPr>
              <a:t>Reference: </a:t>
            </a:r>
            <a:r>
              <a:rPr lang="zh-CN" altLang="en-US" dirty="0">
                <a:solidFill>
                  <a:srgbClr val="262626"/>
                </a:solidFill>
                <a:latin typeface="-apple-system"/>
              </a:rPr>
              <a:t>机器学习</a:t>
            </a:r>
            <a:endParaRPr lang="en-US" dirty="0"/>
          </a:p>
        </p:txBody>
      </p:sp>
      <p:sp>
        <p:nvSpPr>
          <p:cNvPr id="3" name="灯片编号占位符 2"/>
          <p:cNvSpPr>
            <a:spLocks noGrp="1"/>
          </p:cNvSpPr>
          <p:nvPr>
            <p:ph type="sldNum" sz="quarter" idx="12"/>
          </p:nvPr>
        </p:nvSpPr>
        <p:spPr/>
        <p:txBody>
          <a:bodyPr/>
          <a:lstStyle/>
          <a:p>
            <a:fld id="{D57F1E4F-1CFF-5643-939E-217C01CDF565}" type="slidenum">
              <a:rPr lang="en-US" smtClean="0"/>
              <a:pPr/>
              <a:t>57</a:t>
            </a:fld>
            <a:endParaRPr lang="en-US" dirty="0"/>
          </a:p>
        </p:txBody>
      </p:sp>
      <p:sp>
        <p:nvSpPr>
          <p:cNvPr id="5" name="矩形 4"/>
          <p:cNvSpPr/>
          <p:nvPr/>
        </p:nvSpPr>
        <p:spPr>
          <a:xfrm>
            <a:off x="1778757" y="1481919"/>
            <a:ext cx="9889627" cy="4524315"/>
          </a:xfrm>
          <a:prstGeom prst="rect">
            <a:avLst/>
          </a:prstGeom>
        </p:spPr>
        <p:txBody>
          <a:bodyPr wrap="square">
            <a:spAutoFit/>
          </a:bodyPr>
          <a:lstStyle/>
          <a:p>
            <a:r>
              <a:rPr lang="zh-CN" altLang="en-US" dirty="0">
                <a:solidFill>
                  <a:srgbClr val="262626"/>
                </a:solidFill>
                <a:latin typeface="-apple-system"/>
              </a:rPr>
              <a:t>“机器学习”里“学习”的概念究竟是什么呢？这种叫法真的能反应它的实际内容所涵概的范畴吗？机器学习是不是叫机器智能或者机器思维更恰当？</a:t>
            </a:r>
            <a:br>
              <a:rPr lang="zh-CN" altLang="en-US" dirty="0"/>
            </a:br>
            <a:r>
              <a:rPr lang="en-US" altLang="zh-CN" dirty="0">
                <a:solidFill>
                  <a:srgbClr val="262626"/>
                </a:solidFill>
                <a:latin typeface="-apple-system"/>
              </a:rPr>
              <a:t>Arthur Samuel</a:t>
            </a:r>
            <a:r>
              <a:rPr lang="zh-CN" altLang="en-US" dirty="0">
                <a:solidFill>
                  <a:srgbClr val="262626"/>
                </a:solidFill>
                <a:latin typeface="-apple-system"/>
              </a:rPr>
              <a:t>定义的机器学习：在不直接针对问题进行编程的情况下，赋予计算机学习能力的一个研究领域；（这个定义比较宽泛，但还不失“学习”的本质，我们可以知道机器学习的程序不再是编一套程序发出一系列指令，而是一个赋予计算机某种思维能力比如从数据中找出某种规律进而方便以后应用的过程，这其实就是一个训练加应用的组合）</a:t>
            </a:r>
            <a:br>
              <a:rPr lang="zh-CN" altLang="en-US" dirty="0"/>
            </a:br>
            <a:r>
              <a:rPr lang="zh-CN" altLang="en-US" dirty="0">
                <a:solidFill>
                  <a:srgbClr val="262626"/>
                </a:solidFill>
                <a:latin typeface="-apple-system"/>
              </a:rPr>
              <a:t>林轩田眼中的机器学习：机器学习想做的事情，简单的说是要从资料中归纳出有用的规则。大数据说的是对大量的资料做分析，而人工智能说的是让机器看起来更聪明，两者都可以使用机器学习来做核心的工具。</a:t>
            </a:r>
            <a:br>
              <a:rPr lang="zh-CN" altLang="en-US" dirty="0"/>
            </a:br>
            <a:r>
              <a:rPr lang="zh-CN" altLang="en-US" dirty="0">
                <a:solidFill>
                  <a:srgbClr val="262626"/>
                </a:solidFill>
                <a:latin typeface="-apple-system"/>
              </a:rPr>
              <a:t>这么看下来，其实机器学习更应该称之为机器智能或者机器思维吧。</a:t>
            </a:r>
            <a:br>
              <a:rPr lang="zh-CN" altLang="en-US" dirty="0"/>
            </a:br>
            <a:r>
              <a:rPr lang="zh-CN" altLang="en-US" dirty="0">
                <a:solidFill>
                  <a:srgbClr val="262626"/>
                </a:solidFill>
                <a:latin typeface="-apple-system"/>
              </a:rPr>
              <a:t>根据</a:t>
            </a:r>
            <a:r>
              <a:rPr lang="en-US" altLang="zh-CN" dirty="0">
                <a:solidFill>
                  <a:srgbClr val="262626"/>
                </a:solidFill>
                <a:latin typeface="-apple-system"/>
              </a:rPr>
              <a:t>Tom Mitchell</a:t>
            </a:r>
            <a:r>
              <a:rPr lang="zh-CN" altLang="en-US" dirty="0">
                <a:solidFill>
                  <a:srgbClr val="262626"/>
                </a:solidFill>
                <a:latin typeface="-apple-system"/>
              </a:rPr>
              <a:t>的定义：对于一个计算机程序来说，给它一个任务</a:t>
            </a:r>
            <a:r>
              <a:rPr lang="en-US" altLang="zh-CN" dirty="0">
                <a:solidFill>
                  <a:srgbClr val="262626"/>
                </a:solidFill>
                <a:latin typeface="-apple-system"/>
              </a:rPr>
              <a:t>T</a:t>
            </a:r>
            <a:r>
              <a:rPr lang="zh-CN" altLang="en-US" dirty="0">
                <a:solidFill>
                  <a:srgbClr val="262626"/>
                </a:solidFill>
                <a:latin typeface="-apple-system"/>
              </a:rPr>
              <a:t>和一个性能测量方法</a:t>
            </a:r>
            <a:r>
              <a:rPr lang="en-US" altLang="zh-CN" dirty="0">
                <a:solidFill>
                  <a:srgbClr val="262626"/>
                </a:solidFill>
                <a:latin typeface="-apple-system"/>
              </a:rPr>
              <a:t>P</a:t>
            </a:r>
            <a:r>
              <a:rPr lang="zh-CN" altLang="en-US" dirty="0">
                <a:solidFill>
                  <a:srgbClr val="262626"/>
                </a:solidFill>
                <a:latin typeface="-apple-system"/>
              </a:rPr>
              <a:t>，如果在经验</a:t>
            </a:r>
            <a:r>
              <a:rPr lang="en-US" altLang="zh-CN" dirty="0">
                <a:solidFill>
                  <a:srgbClr val="262626"/>
                </a:solidFill>
                <a:latin typeface="-apple-system"/>
              </a:rPr>
              <a:t>E</a:t>
            </a:r>
            <a:r>
              <a:rPr lang="zh-CN" altLang="en-US" dirty="0">
                <a:solidFill>
                  <a:srgbClr val="262626"/>
                </a:solidFill>
                <a:latin typeface="-apple-system"/>
              </a:rPr>
              <a:t>的影响下，</a:t>
            </a:r>
            <a:r>
              <a:rPr lang="en-US" altLang="zh-CN" dirty="0">
                <a:solidFill>
                  <a:srgbClr val="262626"/>
                </a:solidFill>
                <a:latin typeface="-apple-system"/>
              </a:rPr>
              <a:t>P</a:t>
            </a:r>
            <a:r>
              <a:rPr lang="zh-CN" altLang="en-US" dirty="0">
                <a:solidFill>
                  <a:srgbClr val="262626"/>
                </a:solidFill>
                <a:latin typeface="-apple-system"/>
              </a:rPr>
              <a:t>对</a:t>
            </a:r>
            <a:r>
              <a:rPr lang="en-US" altLang="zh-CN" dirty="0">
                <a:solidFill>
                  <a:srgbClr val="262626"/>
                </a:solidFill>
                <a:latin typeface="-apple-system"/>
              </a:rPr>
              <a:t>T</a:t>
            </a:r>
            <a:r>
              <a:rPr lang="zh-CN" altLang="en-US" dirty="0">
                <a:solidFill>
                  <a:srgbClr val="262626"/>
                </a:solidFill>
                <a:latin typeface="-apple-system"/>
              </a:rPr>
              <a:t>的测量结果得到了改进，那么就说该程序从</a:t>
            </a:r>
            <a:r>
              <a:rPr lang="en-US" altLang="zh-CN" dirty="0">
                <a:solidFill>
                  <a:srgbClr val="262626"/>
                </a:solidFill>
                <a:latin typeface="-apple-system"/>
              </a:rPr>
              <a:t>E</a:t>
            </a:r>
            <a:r>
              <a:rPr lang="zh-CN" altLang="en-US" dirty="0">
                <a:solidFill>
                  <a:srgbClr val="262626"/>
                </a:solidFill>
                <a:latin typeface="-apple-system"/>
              </a:rPr>
              <a:t>中学习了。</a:t>
            </a:r>
            <a:br>
              <a:rPr lang="zh-CN" altLang="en-US" dirty="0"/>
            </a:br>
            <a:r>
              <a:rPr lang="zh-CN" altLang="en-US" dirty="0">
                <a:solidFill>
                  <a:srgbClr val="262626"/>
                </a:solidFill>
                <a:latin typeface="-apple-system"/>
              </a:rPr>
              <a:t>其实这个就是对学习最好的定义了，一定要有经验，其实经验就是数据，就是个训练的过程，这个训练的目的，是为了</a:t>
            </a:r>
            <a:r>
              <a:rPr lang="en-US" altLang="zh-CN" dirty="0">
                <a:solidFill>
                  <a:srgbClr val="262626"/>
                </a:solidFill>
                <a:latin typeface="-apple-system"/>
              </a:rPr>
              <a:t>P</a:t>
            </a:r>
            <a:r>
              <a:rPr lang="zh-CN" altLang="en-US" dirty="0">
                <a:solidFill>
                  <a:srgbClr val="262626"/>
                </a:solidFill>
                <a:latin typeface="-apple-system"/>
              </a:rPr>
              <a:t>对</a:t>
            </a:r>
            <a:r>
              <a:rPr lang="en-US" altLang="zh-CN" dirty="0">
                <a:solidFill>
                  <a:srgbClr val="262626"/>
                </a:solidFill>
                <a:latin typeface="-apple-system"/>
              </a:rPr>
              <a:t>T</a:t>
            </a:r>
            <a:r>
              <a:rPr lang="zh-CN" altLang="en-US" dirty="0">
                <a:solidFill>
                  <a:srgbClr val="262626"/>
                </a:solidFill>
                <a:latin typeface="-apple-system"/>
              </a:rPr>
              <a:t>的提升；如果这个提升是用在新的数据上，就是有监督学习，训练</a:t>
            </a:r>
            <a:r>
              <a:rPr lang="en-US" altLang="zh-CN" dirty="0">
                <a:solidFill>
                  <a:srgbClr val="262626"/>
                </a:solidFill>
                <a:latin typeface="-apple-system"/>
              </a:rPr>
              <a:t>+</a:t>
            </a:r>
            <a:r>
              <a:rPr lang="zh-CN" altLang="en-US" dirty="0">
                <a:solidFill>
                  <a:srgbClr val="262626"/>
                </a:solidFill>
                <a:latin typeface="-apple-system"/>
              </a:rPr>
              <a:t>测试；如果是用在自身上，就是自学习，那么自学习或者无监督学习和对数据进行分析是一回事么，如</a:t>
            </a:r>
            <a:r>
              <a:rPr lang="zh-CN" altLang="en-US" dirty="0">
                <a:latin typeface="-apple-system"/>
                <a:hlinkClick r:id="rId2"/>
              </a:rPr>
              <a:t>迭代不等于学习，聚类分析也不等于机器学习</a:t>
            </a:r>
            <a:r>
              <a:rPr lang="en-US" altLang="zh-CN" dirty="0">
                <a:latin typeface="-apple-system"/>
                <a:hlinkClick r:id="rId2"/>
              </a:rPr>
              <a:t>-CSDN.NET</a:t>
            </a:r>
            <a:endParaRPr lang="en-US" dirty="0"/>
          </a:p>
        </p:txBody>
      </p:sp>
    </p:spTree>
    <p:extLst>
      <p:ext uri="{BB962C8B-B14F-4D97-AF65-F5344CB8AC3E}">
        <p14:creationId xmlns:p14="http://schemas.microsoft.com/office/powerpoint/2010/main" val="3948325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80024" y="1483358"/>
            <a:ext cx="9056299" cy="2469907"/>
          </a:xfrm>
          <a:prstGeom prst="rect">
            <a:avLst/>
          </a:prstGeom>
          <a:solidFill>
            <a:srgbClr val="FF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lvl="0" indent="-342900">
              <a:spcAft>
                <a:spcPts val="0"/>
              </a:spcAft>
              <a:buFont typeface="Symbol" panose="05050102010706020507" pitchFamily="18" charset="2"/>
              <a:buChar char=""/>
            </a:pPr>
            <a:r>
              <a:rPr lang="en-US" altLang="zh-CN" sz="2400" b="1" i="1" dirty="0">
                <a:ea typeface="Times New Roman" panose="02020603050405020304" pitchFamily="18" charset="0"/>
              </a:rPr>
              <a:t>Software data mining: </a:t>
            </a:r>
            <a:r>
              <a:rPr lang="en-US" altLang="zh-CN" sz="2400" i="1" dirty="0">
                <a:latin typeface="Arial" panose="020B0604020202020204" pitchFamily="34" charset="0"/>
                <a:ea typeface="Times New Roman" panose="02020603050405020304" pitchFamily="18" charset="0"/>
              </a:rPr>
              <a:t>Analyzing static and active software resources of an application domain and recovering the </a:t>
            </a:r>
            <a:r>
              <a:rPr lang="en-US" altLang="zh-CN" sz="2400" b="1" i="1" dirty="0">
                <a:solidFill>
                  <a:srgbClr val="C00000"/>
                </a:solidFill>
                <a:latin typeface="Arial" panose="020B0604020202020204" pitchFamily="34" charset="0"/>
                <a:ea typeface="Times New Roman" panose="02020603050405020304" pitchFamily="18" charset="0"/>
              </a:rPr>
              <a:t>knowledge</a:t>
            </a:r>
            <a:r>
              <a:rPr lang="en-US" altLang="zh-CN" sz="2400" i="1" dirty="0">
                <a:latin typeface="Arial" panose="020B0604020202020204" pitchFamily="34" charset="0"/>
                <a:ea typeface="Times New Roman" panose="02020603050405020304" pitchFamily="18" charset="0"/>
              </a:rPr>
              <a:t> </a:t>
            </a:r>
            <a:r>
              <a:rPr lang="en-US" altLang="zh-CN" sz="2400" b="1" dirty="0">
                <a:latin typeface="Arial" panose="020B0604020202020204" pitchFamily="34" charset="0"/>
                <a:ea typeface="Times New Roman" panose="02020603050405020304" pitchFamily="18" charset="0"/>
              </a:rPr>
              <a:t>and </a:t>
            </a:r>
            <a:r>
              <a:rPr lang="en-US" altLang="zh-CN" sz="2400" b="1" dirty="0">
                <a:solidFill>
                  <a:srgbClr val="C00000"/>
                </a:solidFill>
                <a:latin typeface="Arial" panose="020B0604020202020204" pitchFamily="34" charset="0"/>
                <a:ea typeface="Times New Roman" panose="02020603050405020304" pitchFamily="18" charset="0"/>
              </a:rPr>
              <a:t>reusable artifacts</a:t>
            </a:r>
            <a:r>
              <a:rPr lang="en-US" altLang="zh-CN" sz="2400" b="1" dirty="0">
                <a:latin typeface="Arial" panose="020B0604020202020204" pitchFamily="34" charset="0"/>
                <a:ea typeface="Times New Roman" panose="02020603050405020304" pitchFamily="18" charset="0"/>
              </a:rPr>
              <a:t> </a:t>
            </a:r>
            <a:r>
              <a:rPr lang="en-US" altLang="zh-CN" sz="2400" i="1" dirty="0">
                <a:latin typeface="Arial" panose="020B0604020202020204" pitchFamily="34" charset="0"/>
                <a:ea typeface="Times New Roman" panose="02020603050405020304" pitchFamily="18" charset="0"/>
              </a:rPr>
              <a:t>from the resources, so that to support software development with large-scale reuse. </a:t>
            </a:r>
          </a:p>
          <a:p>
            <a:pPr marL="171450" lvl="0" indent="-171450">
              <a:spcAft>
                <a:spcPts val="0"/>
              </a:spcAft>
              <a:buFont typeface="Arial" panose="020B0604020202020204" pitchFamily="34" charset="0"/>
              <a:buChar char="•"/>
            </a:pPr>
            <a:endParaRPr lang="zh-CN" altLang="zh-CN" sz="1050" dirty="0">
              <a:latin typeface="Times New Roman" panose="02020603050405020304" pitchFamily="18" charset="0"/>
              <a:ea typeface="Times New Roman" panose="02020603050405020304" pitchFamily="18" charset="0"/>
            </a:endParaRPr>
          </a:p>
          <a:p>
            <a:pPr marL="342900" lvl="0" indent="-342900">
              <a:spcAft>
                <a:spcPts val="0"/>
              </a:spcAft>
              <a:buFont typeface="Symbol" panose="05050102010706020507" pitchFamily="18" charset="2"/>
              <a:buChar char=""/>
            </a:pPr>
            <a:r>
              <a:rPr lang="en-US" altLang="zh-CN" sz="2400" b="1" i="1" dirty="0">
                <a:ea typeface="Times New Roman" panose="02020603050405020304" pitchFamily="18" charset="0"/>
                <a:cs typeface="Arial" panose="020B0604020202020204" pitchFamily="34" charset="0"/>
              </a:rPr>
              <a:t>R</a:t>
            </a:r>
            <a:r>
              <a:rPr lang="en-US" altLang="zh-CN" sz="2400" b="1" i="1" dirty="0">
                <a:ea typeface="Times New Roman" panose="02020603050405020304" pitchFamily="18" charset="0"/>
              </a:rPr>
              <a:t>eusable artifacts</a:t>
            </a:r>
            <a:r>
              <a:rPr lang="en-US" altLang="zh-CN" sz="2400" dirty="0">
                <a:ea typeface="Times New Roman" panose="02020603050405020304" pitchFamily="18" charset="0"/>
              </a:rPr>
              <a:t> </a:t>
            </a:r>
            <a:r>
              <a:rPr lang="en-US" altLang="zh-CN" sz="2400" dirty="0">
                <a:latin typeface="Arial" panose="020B0604020202020204" pitchFamily="34" charset="0"/>
                <a:ea typeface="Times New Roman" panose="02020603050405020304" pitchFamily="18" charset="0"/>
              </a:rPr>
              <a:t>refers to any accessible parts of software resources that may be applicable in developing other systems.</a:t>
            </a:r>
          </a:p>
        </p:txBody>
      </p:sp>
      <p:sp>
        <p:nvSpPr>
          <p:cNvPr id="5" name="文本框 4"/>
          <p:cNvSpPr txBox="1"/>
          <p:nvPr/>
        </p:nvSpPr>
        <p:spPr>
          <a:xfrm>
            <a:off x="1684490" y="613006"/>
            <a:ext cx="7035293" cy="584775"/>
          </a:xfrm>
          <a:prstGeom prst="rect">
            <a:avLst/>
          </a:prstGeom>
          <a:noFill/>
        </p:spPr>
        <p:txBody>
          <a:bodyPr wrap="square" rtlCol="0">
            <a:spAutoFit/>
          </a:bodyPr>
          <a:lstStyle/>
          <a:p>
            <a:r>
              <a:rPr lang="en-US" altLang="zh-CN" sz="3200" b="1" dirty="0">
                <a:solidFill>
                  <a:srgbClr val="C00000"/>
                </a:solidFill>
                <a:latin typeface="+mj-lt"/>
                <a:cs typeface="Arial" panose="020B0604020202020204" pitchFamily="34" charset="0"/>
              </a:rPr>
              <a:t>Software data mining</a:t>
            </a:r>
            <a:endParaRPr lang="zh-CN" altLang="en-US" sz="3200" b="1" dirty="0">
              <a:solidFill>
                <a:srgbClr val="C00000"/>
              </a:solidFill>
              <a:latin typeface="+mj-lt"/>
              <a:cs typeface="Arial" panose="020B0604020202020204" pitchFamily="34" charset="0"/>
            </a:endParaRPr>
          </a:p>
        </p:txBody>
      </p:sp>
      <p:sp>
        <p:nvSpPr>
          <p:cNvPr id="2" name="文本框 1"/>
          <p:cNvSpPr txBox="1"/>
          <p:nvPr/>
        </p:nvSpPr>
        <p:spPr>
          <a:xfrm>
            <a:off x="1780024" y="4238842"/>
            <a:ext cx="9056299" cy="1692771"/>
          </a:xfrm>
          <a:prstGeom prst="rect">
            <a:avLst/>
          </a:prstGeom>
          <a:solidFill>
            <a:srgbClr val="FF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lvl="1">
              <a:spcBef>
                <a:spcPts val="600"/>
              </a:spcBef>
            </a:pPr>
            <a:endParaRPr lang="en-US" altLang="zh-CN" sz="800" dirty="0">
              <a:solidFill>
                <a:prstClr val="black"/>
              </a:solidFill>
              <a:latin typeface="Comic Sans MS" panose="030F0702030302020204" pitchFamily="66" charset="0"/>
              <a:ea typeface="Times New Roman" panose="02020603050405020304" pitchFamily="18" charset="0"/>
            </a:endParaRPr>
          </a:p>
          <a:p>
            <a:pPr marL="342900" indent="-342900">
              <a:buFont typeface="Arial" panose="020B0604020202020204" pitchFamily="34" charset="0"/>
              <a:buChar char="•"/>
            </a:pPr>
            <a:r>
              <a:rPr lang="en-US" altLang="zh-CN" sz="2400" dirty="0">
                <a:latin typeface="Arial" panose="020B0604020202020204" pitchFamily="34" charset="0"/>
                <a:ea typeface="Times New Roman" panose="02020603050405020304" pitchFamily="18" charset="0"/>
              </a:rPr>
              <a:t>Accordingly, software data mining covers more activities than reverse engineering, which is able to reuse the knowledge and artifacts of an existing software resources in a more broad way. </a:t>
            </a:r>
            <a:endParaRPr lang="zh-CN" altLang="zh-CN" sz="24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123545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897482" y="512747"/>
            <a:ext cx="9717206" cy="907381"/>
          </a:xfrm>
        </p:spPr>
        <p:txBody>
          <a:bodyPr>
            <a:normAutofit/>
          </a:bodyPr>
          <a:lstStyle/>
          <a:p>
            <a:r>
              <a:rPr lang="en-US" altLang="zh-CN" sz="4000" b="1" dirty="0">
                <a:solidFill>
                  <a:srgbClr val="C00000"/>
                </a:solidFill>
                <a:latin typeface="Arial Narrow" panose="020B0606020202030204" pitchFamily="34" charset="0"/>
              </a:rPr>
              <a:t>An Abstraction of Traditional Architectures</a:t>
            </a:r>
            <a:endParaRPr lang="en-US" sz="4000" b="1" dirty="0">
              <a:solidFill>
                <a:srgbClr val="C00000"/>
              </a:solidFill>
              <a:latin typeface="Arial Narrow" panose="020B0606020202030204" pitchFamily="34" charset="0"/>
            </a:endParaRPr>
          </a:p>
        </p:txBody>
      </p:sp>
      <p:sp>
        <p:nvSpPr>
          <p:cNvPr id="5" name="内容占位符 4"/>
          <p:cNvSpPr>
            <a:spLocks noGrp="1"/>
          </p:cNvSpPr>
          <p:nvPr>
            <p:ph idx="1"/>
          </p:nvPr>
        </p:nvSpPr>
        <p:spPr>
          <a:xfrm>
            <a:off x="2026573" y="1302067"/>
            <a:ext cx="8915400" cy="947021"/>
          </a:xfrm>
        </p:spPr>
        <p:txBody>
          <a:bodyPr>
            <a:normAutofit/>
          </a:bodyPr>
          <a:lstStyle/>
          <a:p>
            <a:pPr marL="0" indent="0">
              <a:buNone/>
            </a:pPr>
            <a:r>
              <a:rPr lang="en-US" dirty="0"/>
              <a:t>Principles such as </a:t>
            </a:r>
            <a:r>
              <a:rPr lang="en-US" b="1" dirty="0">
                <a:solidFill>
                  <a:srgbClr val="C00000"/>
                </a:solidFill>
              </a:rPr>
              <a:t>simplicity </a:t>
            </a:r>
            <a:r>
              <a:rPr lang="en-US" dirty="0"/>
              <a:t>and </a:t>
            </a:r>
            <a:r>
              <a:rPr lang="en-US" b="1" dirty="0">
                <a:solidFill>
                  <a:srgbClr val="C00000"/>
                </a:solidFill>
              </a:rPr>
              <a:t>modularity </a:t>
            </a:r>
            <a:r>
              <a:rPr lang="en-US" dirty="0"/>
              <a:t>are the stuff of software engineering; </a:t>
            </a:r>
            <a:r>
              <a:rPr lang="en-US" b="1" dirty="0">
                <a:solidFill>
                  <a:srgbClr val="C00000"/>
                </a:solidFill>
              </a:rPr>
              <a:t>decentralization</a:t>
            </a:r>
            <a:r>
              <a:rPr lang="en-US" dirty="0"/>
              <a:t> and </a:t>
            </a:r>
            <a:r>
              <a:rPr lang="en-US" b="1" dirty="0">
                <a:solidFill>
                  <a:srgbClr val="C00000"/>
                </a:solidFill>
              </a:rPr>
              <a:t>tolerance</a:t>
            </a:r>
            <a:r>
              <a:rPr lang="en-US" dirty="0"/>
              <a:t> are the life and breath of Internet. </a:t>
            </a:r>
            <a:r>
              <a:rPr lang="en-US" altLang="zh-CN" dirty="0"/>
              <a:t>-- </a:t>
            </a:r>
            <a:r>
              <a:rPr lang="en-US" i="1" dirty="0"/>
              <a:t>Tim Berners-Lee</a:t>
            </a:r>
            <a:r>
              <a:rPr lang="zh-CN" altLang="en-US" i="1" dirty="0"/>
              <a:t>， </a:t>
            </a:r>
            <a:r>
              <a:rPr lang="en-US" altLang="zh-CN" i="1" dirty="0"/>
              <a:t>www investor</a:t>
            </a:r>
            <a:r>
              <a:rPr lang="zh-CN" altLang="en-US" i="1" dirty="0"/>
              <a:t>，</a:t>
            </a:r>
            <a:r>
              <a:rPr lang="en-US" altLang="zh-CN" i="1" dirty="0"/>
              <a:t>1998</a:t>
            </a:r>
            <a:r>
              <a:rPr lang="zh-CN" altLang="en-US" i="1" dirty="0"/>
              <a:t> </a:t>
            </a:r>
            <a:endParaRPr lang="en-US" altLang="zh-CN" i="1" dirty="0"/>
          </a:p>
          <a:p>
            <a:endParaRPr lang="en-US" altLang="zh-CN" i="1" dirty="0"/>
          </a:p>
        </p:txBody>
      </p:sp>
      <p:sp>
        <p:nvSpPr>
          <p:cNvPr id="2" name="灯片编号占位符 1"/>
          <p:cNvSpPr>
            <a:spLocks noGrp="1"/>
          </p:cNvSpPr>
          <p:nvPr>
            <p:ph type="sldNum" sz="quarter" idx="12"/>
          </p:nvPr>
        </p:nvSpPr>
        <p:spPr/>
        <p:txBody>
          <a:bodyPr/>
          <a:lstStyle/>
          <a:p>
            <a:fld id="{D57F1E4F-1CFF-5643-939E-217C01CDF565}" type="slidenum">
              <a:rPr lang="en-US" smtClean="0"/>
              <a:pPr/>
              <a:t>7</a:t>
            </a:fld>
            <a:endParaRPr lang="en-US" dirty="0"/>
          </a:p>
        </p:txBody>
      </p:sp>
      <p:grpSp>
        <p:nvGrpSpPr>
          <p:cNvPr id="14" name="组合 13"/>
          <p:cNvGrpSpPr/>
          <p:nvPr/>
        </p:nvGrpSpPr>
        <p:grpSpPr>
          <a:xfrm>
            <a:off x="2026573" y="2249088"/>
            <a:ext cx="8860869" cy="4312167"/>
            <a:chOff x="1961806" y="2221644"/>
            <a:chExt cx="8860869" cy="4312167"/>
          </a:xfrm>
        </p:grpSpPr>
        <p:grpSp>
          <p:nvGrpSpPr>
            <p:cNvPr id="6" name="组合 5"/>
            <p:cNvGrpSpPr/>
            <p:nvPr/>
          </p:nvGrpSpPr>
          <p:grpSpPr>
            <a:xfrm>
              <a:off x="2006222" y="2320119"/>
              <a:ext cx="8816453" cy="4213692"/>
              <a:chOff x="2006222" y="2320119"/>
              <a:chExt cx="8816453" cy="4213692"/>
            </a:xfrm>
          </p:grpSpPr>
          <p:sp>
            <p:nvSpPr>
              <p:cNvPr id="11" name="文本框 10"/>
              <p:cNvSpPr txBox="1"/>
              <p:nvPr/>
            </p:nvSpPr>
            <p:spPr>
              <a:xfrm>
                <a:off x="8550322" y="4522686"/>
                <a:ext cx="2087978" cy="923330"/>
              </a:xfrm>
              <a:prstGeom prst="rect">
                <a:avLst/>
              </a:prstGeom>
              <a:solidFill>
                <a:schemeClr val="bg1">
                  <a:lumMod val="65000"/>
                </a:schemeClr>
              </a:solidFill>
              <a:ln>
                <a:solidFill>
                  <a:srgbClr val="C0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relaxedInset"/>
                <a:contourClr>
                  <a:srgbClr val="FFFFFF"/>
                </a:contourClr>
              </a:sp3d>
            </p:spPr>
            <p:txBody>
              <a:bodyPr wrap="square" rtlCol="0">
                <a:spAutoFit/>
              </a:bodyPr>
              <a:lstStyle/>
              <a:p>
                <a:pPr algn="ctr"/>
                <a:r>
                  <a:rPr lang="en-US" b="1" dirty="0">
                    <a:solidFill>
                      <a:schemeClr val="bg1"/>
                    </a:solidFill>
                  </a:rPr>
                  <a:t>Relation</a:t>
                </a:r>
              </a:p>
              <a:p>
                <a:pPr algn="ctr"/>
                <a:r>
                  <a:rPr lang="en-US" b="1" dirty="0">
                    <a:solidFill>
                      <a:schemeClr val="bg1"/>
                    </a:solidFill>
                  </a:rPr>
                  <a:t>Between Components</a:t>
                </a:r>
              </a:p>
            </p:txBody>
          </p:sp>
          <p:sp>
            <p:nvSpPr>
              <p:cNvPr id="19" name="椭圆 18"/>
              <p:cNvSpPr/>
              <p:nvPr/>
            </p:nvSpPr>
            <p:spPr>
              <a:xfrm>
                <a:off x="8559570" y="3348383"/>
                <a:ext cx="2069482" cy="867342"/>
              </a:xfrm>
              <a:prstGeom prst="ellipse">
                <a:avLst/>
              </a:prstGeom>
              <a:solidFill>
                <a:schemeClr val="bg1">
                  <a:lumMod val="65000"/>
                </a:schemeClr>
              </a:solidFill>
              <a:ln>
                <a:solidFill>
                  <a:srgbClr val="C0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relaxedInset"/>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150" dirty="0">
                    <a:latin typeface="Arial" panose="020B0604020202020204" pitchFamily="34" charset="0"/>
                    <a:cs typeface="Arial" panose="020B0604020202020204" pitchFamily="34" charset="0"/>
                  </a:rPr>
                  <a:t>Components</a:t>
                </a:r>
              </a:p>
            </p:txBody>
          </p:sp>
          <p:cxnSp>
            <p:nvCxnSpPr>
              <p:cNvPr id="21" name="直接箭头连接符 20"/>
              <p:cNvCxnSpPr>
                <a:stCxn id="17" idx="6"/>
                <a:endCxn id="19" idx="2"/>
              </p:cNvCxnSpPr>
              <p:nvPr/>
            </p:nvCxnSpPr>
            <p:spPr>
              <a:xfrm>
                <a:off x="4823066" y="3411544"/>
                <a:ext cx="3736504" cy="370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5" idx="6"/>
                <a:endCxn id="19" idx="2"/>
              </p:cNvCxnSpPr>
              <p:nvPr/>
            </p:nvCxnSpPr>
            <p:spPr>
              <a:xfrm>
                <a:off x="3877854" y="3036356"/>
                <a:ext cx="4681716" cy="745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8" idx="6"/>
                <a:endCxn id="19" idx="2"/>
              </p:cNvCxnSpPr>
              <p:nvPr/>
            </p:nvCxnSpPr>
            <p:spPr>
              <a:xfrm flipV="1">
                <a:off x="3536144" y="3782054"/>
                <a:ext cx="5023426" cy="61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6" idx="6"/>
                <a:endCxn id="19" idx="2"/>
              </p:cNvCxnSpPr>
              <p:nvPr/>
            </p:nvCxnSpPr>
            <p:spPr>
              <a:xfrm flipV="1">
                <a:off x="4536981" y="3782054"/>
                <a:ext cx="4022589" cy="436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7" idx="3"/>
                <a:endCxn id="11" idx="1"/>
              </p:cNvCxnSpPr>
              <p:nvPr/>
            </p:nvCxnSpPr>
            <p:spPr>
              <a:xfrm>
                <a:off x="7397087" y="4772531"/>
                <a:ext cx="1153235" cy="211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8" idx="3"/>
                <a:endCxn id="11" idx="1"/>
              </p:cNvCxnSpPr>
              <p:nvPr/>
            </p:nvCxnSpPr>
            <p:spPr>
              <a:xfrm flipV="1">
                <a:off x="7397088" y="4984351"/>
                <a:ext cx="1153234" cy="225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9" idx="3"/>
                <a:endCxn id="11" idx="1"/>
              </p:cNvCxnSpPr>
              <p:nvPr/>
            </p:nvCxnSpPr>
            <p:spPr>
              <a:xfrm flipV="1">
                <a:off x="7397088" y="4984351"/>
                <a:ext cx="1153234" cy="68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19" idx="4"/>
                <a:endCxn id="11" idx="0"/>
              </p:cNvCxnSpPr>
              <p:nvPr/>
            </p:nvCxnSpPr>
            <p:spPr>
              <a:xfrm>
                <a:off x="9594311" y="4215725"/>
                <a:ext cx="0" cy="306961"/>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8318377" y="2320119"/>
                <a:ext cx="2504298" cy="906759"/>
                <a:chOff x="8318377" y="2320119"/>
                <a:chExt cx="2504298" cy="906759"/>
              </a:xfrm>
              <a:solidFill>
                <a:schemeClr val="bg1"/>
              </a:solidFill>
            </p:grpSpPr>
            <p:sp>
              <p:nvSpPr>
                <p:cNvPr id="82" name="任意多边形 81"/>
                <p:cNvSpPr/>
                <p:nvPr/>
              </p:nvSpPr>
              <p:spPr>
                <a:xfrm>
                  <a:off x="8318377" y="2320119"/>
                  <a:ext cx="2504298" cy="906759"/>
                </a:xfrm>
                <a:custGeom>
                  <a:avLst/>
                  <a:gdLst>
                    <a:gd name="connsiteX0" fmla="*/ 412723 w 2418944"/>
                    <a:gd name="connsiteY0" fmla="*/ 0 h 805841"/>
                    <a:gd name="connsiteX1" fmla="*/ 412723 w 2418944"/>
                    <a:gd name="connsiteY1" fmla="*/ 0 h 805841"/>
                    <a:gd name="connsiteX2" fmla="*/ 16938 w 2418944"/>
                    <a:gd name="connsiteY2" fmla="*/ 327547 h 805841"/>
                    <a:gd name="connsiteX3" fmla="*/ 44233 w 2418944"/>
                    <a:gd name="connsiteY3" fmla="*/ 532263 h 805841"/>
                    <a:gd name="connsiteX4" fmla="*/ 126120 w 2418944"/>
                    <a:gd name="connsiteY4" fmla="*/ 559559 h 805841"/>
                    <a:gd name="connsiteX5" fmla="*/ 248950 w 2418944"/>
                    <a:gd name="connsiteY5" fmla="*/ 586854 h 805841"/>
                    <a:gd name="connsiteX6" fmla="*/ 385427 w 2418944"/>
                    <a:gd name="connsiteY6" fmla="*/ 614150 h 805841"/>
                    <a:gd name="connsiteX7" fmla="*/ 467314 w 2418944"/>
                    <a:gd name="connsiteY7" fmla="*/ 641445 h 805841"/>
                    <a:gd name="connsiteX8" fmla="*/ 562848 w 2418944"/>
                    <a:gd name="connsiteY8" fmla="*/ 655093 h 805841"/>
                    <a:gd name="connsiteX9" fmla="*/ 617439 w 2418944"/>
                    <a:gd name="connsiteY9" fmla="*/ 668741 h 805841"/>
                    <a:gd name="connsiteX10" fmla="*/ 712973 w 2418944"/>
                    <a:gd name="connsiteY10" fmla="*/ 682388 h 805841"/>
                    <a:gd name="connsiteX11" fmla="*/ 794860 w 2418944"/>
                    <a:gd name="connsiteY11" fmla="*/ 709684 h 805841"/>
                    <a:gd name="connsiteX12" fmla="*/ 999576 w 2418944"/>
                    <a:gd name="connsiteY12" fmla="*/ 736980 h 805841"/>
                    <a:gd name="connsiteX13" fmla="*/ 1190645 w 2418944"/>
                    <a:gd name="connsiteY13" fmla="*/ 764275 h 805841"/>
                    <a:gd name="connsiteX14" fmla="*/ 1641021 w 2418944"/>
                    <a:gd name="connsiteY14" fmla="*/ 777923 h 805841"/>
                    <a:gd name="connsiteX15" fmla="*/ 1832090 w 2418944"/>
                    <a:gd name="connsiteY15" fmla="*/ 791571 h 805841"/>
                    <a:gd name="connsiteX16" fmla="*/ 1913976 w 2418944"/>
                    <a:gd name="connsiteY16" fmla="*/ 750627 h 805841"/>
                    <a:gd name="connsiteX17" fmla="*/ 1995863 w 2418944"/>
                    <a:gd name="connsiteY17" fmla="*/ 723332 h 805841"/>
                    <a:gd name="connsiteX18" fmla="*/ 2036806 w 2418944"/>
                    <a:gd name="connsiteY18" fmla="*/ 709684 h 805841"/>
                    <a:gd name="connsiteX19" fmla="*/ 2077750 w 2418944"/>
                    <a:gd name="connsiteY19" fmla="*/ 696036 h 805841"/>
                    <a:gd name="connsiteX20" fmla="*/ 2227875 w 2418944"/>
                    <a:gd name="connsiteY20" fmla="*/ 682388 h 805841"/>
                    <a:gd name="connsiteX21" fmla="*/ 2350705 w 2418944"/>
                    <a:gd name="connsiteY21" fmla="*/ 627797 h 805841"/>
                    <a:gd name="connsiteX22" fmla="*/ 2391648 w 2418944"/>
                    <a:gd name="connsiteY22" fmla="*/ 504968 h 805841"/>
                    <a:gd name="connsiteX23" fmla="*/ 2405296 w 2418944"/>
                    <a:gd name="connsiteY23" fmla="*/ 464024 h 805841"/>
                    <a:gd name="connsiteX24" fmla="*/ 2418944 w 2418944"/>
                    <a:gd name="connsiteY24" fmla="*/ 423081 h 805841"/>
                    <a:gd name="connsiteX25" fmla="*/ 2405296 w 2418944"/>
                    <a:gd name="connsiteY25" fmla="*/ 327547 h 805841"/>
                    <a:gd name="connsiteX26" fmla="*/ 2323409 w 2418944"/>
                    <a:gd name="connsiteY26" fmla="*/ 259308 h 805841"/>
                    <a:gd name="connsiteX27" fmla="*/ 2296114 w 2418944"/>
                    <a:gd name="connsiteY27" fmla="*/ 218365 h 805841"/>
                    <a:gd name="connsiteX28" fmla="*/ 2282466 w 2418944"/>
                    <a:gd name="connsiteY28" fmla="*/ 163774 h 805841"/>
                    <a:gd name="connsiteX29" fmla="*/ 2186932 w 2418944"/>
                    <a:gd name="connsiteY29" fmla="*/ 150126 h 805841"/>
                    <a:gd name="connsiteX30" fmla="*/ 2132341 w 2418944"/>
                    <a:gd name="connsiteY30" fmla="*/ 136478 h 805841"/>
                    <a:gd name="connsiteX31" fmla="*/ 2064102 w 2418944"/>
                    <a:gd name="connsiteY31" fmla="*/ 122830 h 805841"/>
                    <a:gd name="connsiteX32" fmla="*/ 1941272 w 2418944"/>
                    <a:gd name="connsiteY32" fmla="*/ 81887 h 805841"/>
                    <a:gd name="connsiteX33" fmla="*/ 1900329 w 2418944"/>
                    <a:gd name="connsiteY33" fmla="*/ 68239 h 805841"/>
                    <a:gd name="connsiteX34" fmla="*/ 1518191 w 2418944"/>
                    <a:gd name="connsiteY34" fmla="*/ 81887 h 805841"/>
                    <a:gd name="connsiteX35" fmla="*/ 1449953 w 2418944"/>
                    <a:gd name="connsiteY35" fmla="*/ 95535 h 805841"/>
                    <a:gd name="connsiteX36" fmla="*/ 1354418 w 2418944"/>
                    <a:gd name="connsiteY36" fmla="*/ 109182 h 805841"/>
                    <a:gd name="connsiteX37" fmla="*/ 781212 w 2418944"/>
                    <a:gd name="connsiteY37" fmla="*/ 95535 h 805841"/>
                    <a:gd name="connsiteX38" fmla="*/ 699326 w 2418944"/>
                    <a:gd name="connsiteY38" fmla="*/ 68239 h 805841"/>
                    <a:gd name="connsiteX39" fmla="*/ 658382 w 2418944"/>
                    <a:gd name="connsiteY39" fmla="*/ 54591 h 805841"/>
                    <a:gd name="connsiteX40" fmla="*/ 385427 w 2418944"/>
                    <a:gd name="connsiteY40" fmla="*/ 54591 h 805841"/>
                    <a:gd name="connsiteX41" fmla="*/ 344484 w 2418944"/>
                    <a:gd name="connsiteY41" fmla="*/ 54591 h 805841"/>
                    <a:gd name="connsiteX42" fmla="*/ 344484 w 2418944"/>
                    <a:gd name="connsiteY42" fmla="*/ 13648 h 805841"/>
                    <a:gd name="connsiteX43" fmla="*/ 344484 w 2418944"/>
                    <a:gd name="connsiteY43" fmla="*/ 13648 h 80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18944" h="805841">
                      <a:moveTo>
                        <a:pt x="412723" y="0"/>
                      </a:moveTo>
                      <a:lnTo>
                        <a:pt x="412723" y="0"/>
                      </a:lnTo>
                      <a:cubicBezTo>
                        <a:pt x="280795" y="109182"/>
                        <a:pt x="114414" y="186748"/>
                        <a:pt x="16938" y="327547"/>
                      </a:cubicBezTo>
                      <a:cubicBezTo>
                        <a:pt x="-22248" y="384149"/>
                        <a:pt x="14920" y="469973"/>
                        <a:pt x="44233" y="532263"/>
                      </a:cubicBezTo>
                      <a:cubicBezTo>
                        <a:pt x="56484" y="558297"/>
                        <a:pt x="98824" y="550461"/>
                        <a:pt x="126120" y="559559"/>
                      </a:cubicBezTo>
                      <a:cubicBezTo>
                        <a:pt x="200445" y="584334"/>
                        <a:pt x="139158" y="566268"/>
                        <a:pt x="248950" y="586854"/>
                      </a:cubicBezTo>
                      <a:cubicBezTo>
                        <a:pt x="294549" y="595404"/>
                        <a:pt x="341414" y="599479"/>
                        <a:pt x="385427" y="614150"/>
                      </a:cubicBezTo>
                      <a:cubicBezTo>
                        <a:pt x="412723" y="623248"/>
                        <a:pt x="439279" y="634975"/>
                        <a:pt x="467314" y="641445"/>
                      </a:cubicBezTo>
                      <a:cubicBezTo>
                        <a:pt x="498658" y="648678"/>
                        <a:pt x="531199" y="649339"/>
                        <a:pt x="562848" y="655093"/>
                      </a:cubicBezTo>
                      <a:cubicBezTo>
                        <a:pt x="581302" y="658448"/>
                        <a:pt x="598984" y="665386"/>
                        <a:pt x="617439" y="668741"/>
                      </a:cubicBezTo>
                      <a:cubicBezTo>
                        <a:pt x="649088" y="674495"/>
                        <a:pt x="681128" y="677839"/>
                        <a:pt x="712973" y="682388"/>
                      </a:cubicBezTo>
                      <a:cubicBezTo>
                        <a:pt x="740269" y="691487"/>
                        <a:pt x="766947" y="702706"/>
                        <a:pt x="794860" y="709684"/>
                      </a:cubicBezTo>
                      <a:cubicBezTo>
                        <a:pt x="852005" y="723971"/>
                        <a:pt x="946568" y="729408"/>
                        <a:pt x="999576" y="736980"/>
                      </a:cubicBezTo>
                      <a:cubicBezTo>
                        <a:pt x="1118615" y="753985"/>
                        <a:pt x="1026282" y="756448"/>
                        <a:pt x="1190645" y="764275"/>
                      </a:cubicBezTo>
                      <a:cubicBezTo>
                        <a:pt x="1340669" y="771419"/>
                        <a:pt x="1490896" y="773374"/>
                        <a:pt x="1641021" y="777923"/>
                      </a:cubicBezTo>
                      <a:cubicBezTo>
                        <a:pt x="1757703" y="816816"/>
                        <a:pt x="1694358" y="808787"/>
                        <a:pt x="1832090" y="791571"/>
                      </a:cubicBezTo>
                      <a:cubicBezTo>
                        <a:pt x="1981423" y="741792"/>
                        <a:pt x="1755221" y="821185"/>
                        <a:pt x="1913976" y="750627"/>
                      </a:cubicBezTo>
                      <a:cubicBezTo>
                        <a:pt x="1940268" y="738942"/>
                        <a:pt x="1968567" y="732430"/>
                        <a:pt x="1995863" y="723332"/>
                      </a:cubicBezTo>
                      <a:lnTo>
                        <a:pt x="2036806" y="709684"/>
                      </a:lnTo>
                      <a:cubicBezTo>
                        <a:pt x="2050454" y="705135"/>
                        <a:pt x="2063423" y="697338"/>
                        <a:pt x="2077750" y="696036"/>
                      </a:cubicBezTo>
                      <a:lnTo>
                        <a:pt x="2227875" y="682388"/>
                      </a:lnTo>
                      <a:cubicBezTo>
                        <a:pt x="2325323" y="649906"/>
                        <a:pt x="2285822" y="671053"/>
                        <a:pt x="2350705" y="627797"/>
                      </a:cubicBezTo>
                      <a:lnTo>
                        <a:pt x="2391648" y="504968"/>
                      </a:lnTo>
                      <a:lnTo>
                        <a:pt x="2405296" y="464024"/>
                      </a:lnTo>
                      <a:lnTo>
                        <a:pt x="2418944" y="423081"/>
                      </a:lnTo>
                      <a:cubicBezTo>
                        <a:pt x="2414395" y="391236"/>
                        <a:pt x="2417243" y="357414"/>
                        <a:pt x="2405296" y="327547"/>
                      </a:cubicBezTo>
                      <a:cubicBezTo>
                        <a:pt x="2395742" y="303661"/>
                        <a:pt x="2343880" y="272955"/>
                        <a:pt x="2323409" y="259308"/>
                      </a:cubicBezTo>
                      <a:cubicBezTo>
                        <a:pt x="2314311" y="245660"/>
                        <a:pt x="2302575" y="233441"/>
                        <a:pt x="2296114" y="218365"/>
                      </a:cubicBezTo>
                      <a:cubicBezTo>
                        <a:pt x="2288725" y="201125"/>
                        <a:pt x="2298372" y="173715"/>
                        <a:pt x="2282466" y="163774"/>
                      </a:cubicBezTo>
                      <a:cubicBezTo>
                        <a:pt x="2255188" y="146725"/>
                        <a:pt x="2218581" y="155880"/>
                        <a:pt x="2186932" y="150126"/>
                      </a:cubicBezTo>
                      <a:cubicBezTo>
                        <a:pt x="2168478" y="146771"/>
                        <a:pt x="2150651" y="140547"/>
                        <a:pt x="2132341" y="136478"/>
                      </a:cubicBezTo>
                      <a:cubicBezTo>
                        <a:pt x="2109697" y="131446"/>
                        <a:pt x="2086481" y="128933"/>
                        <a:pt x="2064102" y="122830"/>
                      </a:cubicBezTo>
                      <a:cubicBezTo>
                        <a:pt x="2064076" y="122823"/>
                        <a:pt x="1961756" y="88715"/>
                        <a:pt x="1941272" y="81887"/>
                      </a:cubicBezTo>
                      <a:lnTo>
                        <a:pt x="1900329" y="68239"/>
                      </a:lnTo>
                      <a:cubicBezTo>
                        <a:pt x="1772950" y="72788"/>
                        <a:pt x="1645418" y="74176"/>
                        <a:pt x="1518191" y="81887"/>
                      </a:cubicBezTo>
                      <a:cubicBezTo>
                        <a:pt x="1495037" y="83290"/>
                        <a:pt x="1472834" y="91722"/>
                        <a:pt x="1449953" y="95535"/>
                      </a:cubicBezTo>
                      <a:cubicBezTo>
                        <a:pt x="1418222" y="100823"/>
                        <a:pt x="1386263" y="104633"/>
                        <a:pt x="1354418" y="109182"/>
                      </a:cubicBezTo>
                      <a:cubicBezTo>
                        <a:pt x="1163349" y="104633"/>
                        <a:pt x="971963" y="107457"/>
                        <a:pt x="781212" y="95535"/>
                      </a:cubicBezTo>
                      <a:cubicBezTo>
                        <a:pt x="752496" y="93740"/>
                        <a:pt x="726621" y="77338"/>
                        <a:pt x="699326" y="68239"/>
                      </a:cubicBezTo>
                      <a:cubicBezTo>
                        <a:pt x="685678" y="63690"/>
                        <a:pt x="672768" y="54591"/>
                        <a:pt x="658382" y="54591"/>
                      </a:cubicBezTo>
                      <a:lnTo>
                        <a:pt x="385427" y="54591"/>
                      </a:lnTo>
                      <a:lnTo>
                        <a:pt x="344484" y="54591"/>
                      </a:lnTo>
                      <a:lnTo>
                        <a:pt x="344484" y="13648"/>
                      </a:lnTo>
                      <a:lnTo>
                        <a:pt x="344484" y="13648"/>
                      </a:ln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文本框 116"/>
                <p:cNvSpPr txBox="1"/>
                <p:nvPr/>
              </p:nvSpPr>
              <p:spPr>
                <a:xfrm>
                  <a:off x="8444786" y="2472148"/>
                  <a:ext cx="2193514" cy="646331"/>
                </a:xfrm>
                <a:prstGeom prst="rect">
                  <a:avLst/>
                </a:prstGeom>
                <a:grpFill/>
                <a:ln>
                  <a:noFill/>
                </a:ln>
              </p:spPr>
              <p:txBody>
                <a:bodyPr wrap="square" rtlCol="0">
                  <a:spAutoFit/>
                </a:bodyPr>
                <a:lstStyle/>
                <a:p>
                  <a:pPr algn="ctr"/>
                  <a:r>
                    <a:rPr lang="en-US" b="1" dirty="0"/>
                    <a:t>Relation-Oriented Architecture</a:t>
                  </a:r>
                </a:p>
              </p:txBody>
            </p:sp>
          </p:grpSp>
          <p:grpSp>
            <p:nvGrpSpPr>
              <p:cNvPr id="3" name="组合 2"/>
              <p:cNvGrpSpPr/>
              <p:nvPr/>
            </p:nvGrpSpPr>
            <p:grpSpPr>
              <a:xfrm>
                <a:off x="2006222" y="2763446"/>
                <a:ext cx="5970702" cy="3400911"/>
                <a:chOff x="2006222" y="2763446"/>
                <a:chExt cx="5970702" cy="3400911"/>
              </a:xfrm>
            </p:grpSpPr>
            <p:sp>
              <p:nvSpPr>
                <p:cNvPr id="7" name="文本框 6"/>
                <p:cNvSpPr txBox="1"/>
                <p:nvPr/>
              </p:nvSpPr>
              <p:spPr>
                <a:xfrm>
                  <a:off x="2006222" y="4587865"/>
                  <a:ext cx="5390865" cy="369332"/>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altLang="zh-CN" dirty="0"/>
                    <a:t>The </a:t>
                  </a:r>
                  <a:r>
                    <a:rPr lang="en-US" altLang="zh-CN" b="1" dirty="0"/>
                    <a:t>Relation</a:t>
                  </a:r>
                  <a:r>
                    <a:rPr lang="en-US" altLang="zh-CN" dirty="0"/>
                    <a:t> between Functions/Data Entities</a:t>
                  </a:r>
                  <a:endParaRPr lang="en-US" dirty="0"/>
                </a:p>
              </p:txBody>
            </p:sp>
            <p:sp>
              <p:nvSpPr>
                <p:cNvPr id="8" name="文本框 7"/>
                <p:cNvSpPr txBox="1"/>
                <p:nvPr/>
              </p:nvSpPr>
              <p:spPr>
                <a:xfrm>
                  <a:off x="2006222" y="5025436"/>
                  <a:ext cx="5390866" cy="369332"/>
                </a:xfrm>
                <a:prstGeom prst="rect">
                  <a:avLst/>
                </a:prstGeom>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b="1" dirty="0"/>
                    <a:t>The Relation</a:t>
                  </a:r>
                  <a:r>
                    <a:rPr lang="en-US" dirty="0"/>
                    <a:t> between </a:t>
                  </a:r>
                  <a:r>
                    <a:rPr lang="en-US" altLang="zh-CN" dirty="0"/>
                    <a:t>Objects</a:t>
                  </a:r>
                  <a:endParaRPr lang="en-US" dirty="0"/>
                </a:p>
              </p:txBody>
            </p:sp>
            <p:sp>
              <p:nvSpPr>
                <p:cNvPr id="9" name="文本框 8"/>
                <p:cNvSpPr txBox="1"/>
                <p:nvPr/>
              </p:nvSpPr>
              <p:spPr>
                <a:xfrm>
                  <a:off x="2006222" y="5486933"/>
                  <a:ext cx="5390866" cy="369332"/>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dirty="0"/>
                    <a:t>The</a:t>
                  </a:r>
                  <a:r>
                    <a:rPr lang="en-US" b="1" dirty="0"/>
                    <a:t> Relation </a:t>
                  </a:r>
                  <a:r>
                    <a:rPr lang="en-US" dirty="0"/>
                    <a:t>between </a:t>
                  </a:r>
                  <a:r>
                    <a:rPr lang="en-US" altLang="zh-CN" dirty="0"/>
                    <a:t>Services</a:t>
                  </a:r>
                  <a:endParaRPr lang="en-US" dirty="0"/>
                </a:p>
              </p:txBody>
            </p:sp>
            <p:sp>
              <p:nvSpPr>
                <p:cNvPr id="15" name="椭圆 14"/>
                <p:cNvSpPr/>
                <p:nvPr/>
              </p:nvSpPr>
              <p:spPr>
                <a:xfrm>
                  <a:off x="2466383" y="2763446"/>
                  <a:ext cx="1411471" cy="545819"/>
                </a:xfrm>
                <a:prstGeom prst="ellipse">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Narrow" panose="020B0606020202030204" pitchFamily="34" charset="0"/>
                    </a:rPr>
                    <a:t>Functions</a:t>
                  </a:r>
                </a:p>
              </p:txBody>
            </p:sp>
            <p:sp>
              <p:nvSpPr>
                <p:cNvPr id="16" name="椭圆 15"/>
                <p:cNvSpPr/>
                <p:nvPr/>
              </p:nvSpPr>
              <p:spPr>
                <a:xfrm>
                  <a:off x="3218726" y="3945157"/>
                  <a:ext cx="1318255" cy="545819"/>
                </a:xfrm>
                <a:prstGeom prst="ellipse">
                  <a:avLst/>
                </a:prstGeom>
                <a:solidFill>
                  <a:srgbClr val="C8B59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Narrow" panose="020B0606020202030204" pitchFamily="34" charset="0"/>
                    </a:rPr>
                    <a:t>Objects</a:t>
                  </a:r>
                </a:p>
              </p:txBody>
            </p:sp>
            <p:sp>
              <p:nvSpPr>
                <p:cNvPr id="17" name="椭圆 16"/>
                <p:cNvSpPr/>
                <p:nvPr/>
              </p:nvSpPr>
              <p:spPr>
                <a:xfrm>
                  <a:off x="3504811" y="3138634"/>
                  <a:ext cx="1318255" cy="545819"/>
                </a:xfrm>
                <a:prstGeom prst="ellipse">
                  <a:avLst/>
                </a:prstGeom>
                <a:solidFill>
                  <a:srgbClr val="D9D9D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Narrow" panose="020B0606020202030204" pitchFamily="34" charset="0"/>
                    </a:rPr>
                    <a:t>Entities</a:t>
                  </a:r>
                </a:p>
              </p:txBody>
            </p:sp>
            <p:sp>
              <p:nvSpPr>
                <p:cNvPr id="18" name="椭圆 17"/>
                <p:cNvSpPr/>
                <p:nvPr/>
              </p:nvSpPr>
              <p:spPr>
                <a:xfrm>
                  <a:off x="2217889" y="3570883"/>
                  <a:ext cx="1318255" cy="545819"/>
                </a:xfrm>
                <a:prstGeom prst="ellipse">
                  <a:avLst/>
                </a:prstGeom>
                <a:solidFill>
                  <a:srgbClr val="F5CB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Narrow" panose="020B0606020202030204" pitchFamily="34" charset="0"/>
                    </a:rPr>
                    <a:t>Services</a:t>
                  </a:r>
                </a:p>
              </p:txBody>
            </p:sp>
            <p:cxnSp>
              <p:nvCxnSpPr>
                <p:cNvPr id="93" name="曲线连接符 92"/>
                <p:cNvCxnSpPr>
                  <a:stCxn id="15" idx="2"/>
                  <a:endCxn id="7" idx="1"/>
                </p:cNvCxnSpPr>
                <p:nvPr/>
              </p:nvCxnSpPr>
              <p:spPr>
                <a:xfrm rot="10800000" flipV="1">
                  <a:off x="2006223" y="3036355"/>
                  <a:ext cx="460161" cy="1736175"/>
                </a:xfrm>
                <a:prstGeom prst="curvedConnector3">
                  <a:avLst>
                    <a:gd name="adj1" fmla="val 149678"/>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曲线连接符 95"/>
                <p:cNvCxnSpPr>
                  <a:stCxn id="18" idx="2"/>
                  <a:endCxn id="8" idx="1"/>
                </p:cNvCxnSpPr>
                <p:nvPr/>
              </p:nvCxnSpPr>
              <p:spPr>
                <a:xfrm rot="10800000" flipV="1">
                  <a:off x="2006223" y="3843792"/>
                  <a:ext cx="211667" cy="1366309"/>
                </a:xfrm>
                <a:prstGeom prst="curvedConnector3">
                  <a:avLst>
                    <a:gd name="adj1" fmla="val 208000"/>
                  </a:avLst>
                </a:prstGeom>
              </p:spPr>
              <p:style>
                <a:lnRef idx="1">
                  <a:schemeClr val="accent1"/>
                </a:lnRef>
                <a:fillRef idx="0">
                  <a:schemeClr val="accent1"/>
                </a:fillRef>
                <a:effectRef idx="0">
                  <a:schemeClr val="accent1"/>
                </a:effectRef>
                <a:fontRef idx="minor">
                  <a:schemeClr val="tx1"/>
                </a:fontRef>
              </p:style>
            </p:cxnSp>
            <p:cxnSp>
              <p:nvCxnSpPr>
                <p:cNvPr id="98" name="曲线连接符 97"/>
                <p:cNvCxnSpPr>
                  <a:stCxn id="16" idx="2"/>
                  <a:endCxn id="9" idx="1"/>
                </p:cNvCxnSpPr>
                <p:nvPr/>
              </p:nvCxnSpPr>
              <p:spPr>
                <a:xfrm rot="10800000" flipV="1">
                  <a:off x="2006222" y="4218067"/>
                  <a:ext cx="1212504" cy="1453532"/>
                </a:xfrm>
                <a:prstGeom prst="curvedConnector3">
                  <a:avLst>
                    <a:gd name="adj1" fmla="val 118854"/>
                  </a:avLst>
                </a:prstGeom>
                <a:ln>
                  <a:solidFill>
                    <a:srgbClr val="72220B"/>
                  </a:solidFill>
                </a:ln>
              </p:spPr>
              <p:style>
                <a:lnRef idx="1">
                  <a:schemeClr val="accent1"/>
                </a:lnRef>
                <a:fillRef idx="0">
                  <a:schemeClr val="accent1"/>
                </a:fillRef>
                <a:effectRef idx="0">
                  <a:schemeClr val="accent1"/>
                </a:effectRef>
                <a:fontRef idx="minor">
                  <a:schemeClr val="tx1"/>
                </a:fontRef>
              </p:style>
            </p:cxnSp>
            <p:cxnSp>
              <p:nvCxnSpPr>
                <p:cNvPr id="103" name="曲线连接符 102"/>
                <p:cNvCxnSpPr>
                  <a:stCxn id="17" idx="2"/>
                  <a:endCxn id="7" idx="1"/>
                </p:cNvCxnSpPr>
                <p:nvPr/>
              </p:nvCxnSpPr>
              <p:spPr>
                <a:xfrm rot="10800000" flipV="1">
                  <a:off x="2006223" y="3411543"/>
                  <a:ext cx="1498589" cy="1360987"/>
                </a:xfrm>
                <a:prstGeom prst="curvedConnector3">
                  <a:avLst>
                    <a:gd name="adj1" fmla="val 11525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7945335" y="3011373"/>
                  <a:ext cx="31589" cy="315298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647666" y="5948431"/>
                <a:ext cx="4148144" cy="585380"/>
                <a:chOff x="8318377" y="2320119"/>
                <a:chExt cx="2319923" cy="906759"/>
              </a:xfrm>
              <a:solidFill>
                <a:schemeClr val="bg1"/>
              </a:solidFill>
            </p:grpSpPr>
            <p:sp>
              <p:nvSpPr>
                <p:cNvPr id="94" name="任意多边形 93"/>
                <p:cNvSpPr/>
                <p:nvPr/>
              </p:nvSpPr>
              <p:spPr>
                <a:xfrm>
                  <a:off x="8318377" y="2320119"/>
                  <a:ext cx="2154156" cy="906759"/>
                </a:xfrm>
                <a:custGeom>
                  <a:avLst/>
                  <a:gdLst>
                    <a:gd name="connsiteX0" fmla="*/ 412723 w 2418944"/>
                    <a:gd name="connsiteY0" fmla="*/ 0 h 805841"/>
                    <a:gd name="connsiteX1" fmla="*/ 412723 w 2418944"/>
                    <a:gd name="connsiteY1" fmla="*/ 0 h 805841"/>
                    <a:gd name="connsiteX2" fmla="*/ 16938 w 2418944"/>
                    <a:gd name="connsiteY2" fmla="*/ 327547 h 805841"/>
                    <a:gd name="connsiteX3" fmla="*/ 44233 w 2418944"/>
                    <a:gd name="connsiteY3" fmla="*/ 532263 h 805841"/>
                    <a:gd name="connsiteX4" fmla="*/ 126120 w 2418944"/>
                    <a:gd name="connsiteY4" fmla="*/ 559559 h 805841"/>
                    <a:gd name="connsiteX5" fmla="*/ 248950 w 2418944"/>
                    <a:gd name="connsiteY5" fmla="*/ 586854 h 805841"/>
                    <a:gd name="connsiteX6" fmla="*/ 385427 w 2418944"/>
                    <a:gd name="connsiteY6" fmla="*/ 614150 h 805841"/>
                    <a:gd name="connsiteX7" fmla="*/ 467314 w 2418944"/>
                    <a:gd name="connsiteY7" fmla="*/ 641445 h 805841"/>
                    <a:gd name="connsiteX8" fmla="*/ 562848 w 2418944"/>
                    <a:gd name="connsiteY8" fmla="*/ 655093 h 805841"/>
                    <a:gd name="connsiteX9" fmla="*/ 617439 w 2418944"/>
                    <a:gd name="connsiteY9" fmla="*/ 668741 h 805841"/>
                    <a:gd name="connsiteX10" fmla="*/ 712973 w 2418944"/>
                    <a:gd name="connsiteY10" fmla="*/ 682388 h 805841"/>
                    <a:gd name="connsiteX11" fmla="*/ 794860 w 2418944"/>
                    <a:gd name="connsiteY11" fmla="*/ 709684 h 805841"/>
                    <a:gd name="connsiteX12" fmla="*/ 999576 w 2418944"/>
                    <a:gd name="connsiteY12" fmla="*/ 736980 h 805841"/>
                    <a:gd name="connsiteX13" fmla="*/ 1190645 w 2418944"/>
                    <a:gd name="connsiteY13" fmla="*/ 764275 h 805841"/>
                    <a:gd name="connsiteX14" fmla="*/ 1641021 w 2418944"/>
                    <a:gd name="connsiteY14" fmla="*/ 777923 h 805841"/>
                    <a:gd name="connsiteX15" fmla="*/ 1832090 w 2418944"/>
                    <a:gd name="connsiteY15" fmla="*/ 791571 h 805841"/>
                    <a:gd name="connsiteX16" fmla="*/ 1913976 w 2418944"/>
                    <a:gd name="connsiteY16" fmla="*/ 750627 h 805841"/>
                    <a:gd name="connsiteX17" fmla="*/ 1995863 w 2418944"/>
                    <a:gd name="connsiteY17" fmla="*/ 723332 h 805841"/>
                    <a:gd name="connsiteX18" fmla="*/ 2036806 w 2418944"/>
                    <a:gd name="connsiteY18" fmla="*/ 709684 h 805841"/>
                    <a:gd name="connsiteX19" fmla="*/ 2077750 w 2418944"/>
                    <a:gd name="connsiteY19" fmla="*/ 696036 h 805841"/>
                    <a:gd name="connsiteX20" fmla="*/ 2227875 w 2418944"/>
                    <a:gd name="connsiteY20" fmla="*/ 682388 h 805841"/>
                    <a:gd name="connsiteX21" fmla="*/ 2350705 w 2418944"/>
                    <a:gd name="connsiteY21" fmla="*/ 627797 h 805841"/>
                    <a:gd name="connsiteX22" fmla="*/ 2391648 w 2418944"/>
                    <a:gd name="connsiteY22" fmla="*/ 504968 h 805841"/>
                    <a:gd name="connsiteX23" fmla="*/ 2405296 w 2418944"/>
                    <a:gd name="connsiteY23" fmla="*/ 464024 h 805841"/>
                    <a:gd name="connsiteX24" fmla="*/ 2418944 w 2418944"/>
                    <a:gd name="connsiteY24" fmla="*/ 423081 h 805841"/>
                    <a:gd name="connsiteX25" fmla="*/ 2405296 w 2418944"/>
                    <a:gd name="connsiteY25" fmla="*/ 327547 h 805841"/>
                    <a:gd name="connsiteX26" fmla="*/ 2323409 w 2418944"/>
                    <a:gd name="connsiteY26" fmla="*/ 259308 h 805841"/>
                    <a:gd name="connsiteX27" fmla="*/ 2296114 w 2418944"/>
                    <a:gd name="connsiteY27" fmla="*/ 218365 h 805841"/>
                    <a:gd name="connsiteX28" fmla="*/ 2282466 w 2418944"/>
                    <a:gd name="connsiteY28" fmla="*/ 163774 h 805841"/>
                    <a:gd name="connsiteX29" fmla="*/ 2186932 w 2418944"/>
                    <a:gd name="connsiteY29" fmla="*/ 150126 h 805841"/>
                    <a:gd name="connsiteX30" fmla="*/ 2132341 w 2418944"/>
                    <a:gd name="connsiteY30" fmla="*/ 136478 h 805841"/>
                    <a:gd name="connsiteX31" fmla="*/ 2064102 w 2418944"/>
                    <a:gd name="connsiteY31" fmla="*/ 122830 h 805841"/>
                    <a:gd name="connsiteX32" fmla="*/ 1941272 w 2418944"/>
                    <a:gd name="connsiteY32" fmla="*/ 81887 h 805841"/>
                    <a:gd name="connsiteX33" fmla="*/ 1900329 w 2418944"/>
                    <a:gd name="connsiteY33" fmla="*/ 68239 h 805841"/>
                    <a:gd name="connsiteX34" fmla="*/ 1518191 w 2418944"/>
                    <a:gd name="connsiteY34" fmla="*/ 81887 h 805841"/>
                    <a:gd name="connsiteX35" fmla="*/ 1449953 w 2418944"/>
                    <a:gd name="connsiteY35" fmla="*/ 95535 h 805841"/>
                    <a:gd name="connsiteX36" fmla="*/ 1354418 w 2418944"/>
                    <a:gd name="connsiteY36" fmla="*/ 109182 h 805841"/>
                    <a:gd name="connsiteX37" fmla="*/ 781212 w 2418944"/>
                    <a:gd name="connsiteY37" fmla="*/ 95535 h 805841"/>
                    <a:gd name="connsiteX38" fmla="*/ 699326 w 2418944"/>
                    <a:gd name="connsiteY38" fmla="*/ 68239 h 805841"/>
                    <a:gd name="connsiteX39" fmla="*/ 658382 w 2418944"/>
                    <a:gd name="connsiteY39" fmla="*/ 54591 h 805841"/>
                    <a:gd name="connsiteX40" fmla="*/ 385427 w 2418944"/>
                    <a:gd name="connsiteY40" fmla="*/ 54591 h 805841"/>
                    <a:gd name="connsiteX41" fmla="*/ 344484 w 2418944"/>
                    <a:gd name="connsiteY41" fmla="*/ 54591 h 805841"/>
                    <a:gd name="connsiteX42" fmla="*/ 344484 w 2418944"/>
                    <a:gd name="connsiteY42" fmla="*/ 13648 h 805841"/>
                    <a:gd name="connsiteX43" fmla="*/ 344484 w 2418944"/>
                    <a:gd name="connsiteY43" fmla="*/ 13648 h 80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18944" h="805841">
                      <a:moveTo>
                        <a:pt x="412723" y="0"/>
                      </a:moveTo>
                      <a:lnTo>
                        <a:pt x="412723" y="0"/>
                      </a:lnTo>
                      <a:cubicBezTo>
                        <a:pt x="280795" y="109182"/>
                        <a:pt x="114414" y="186748"/>
                        <a:pt x="16938" y="327547"/>
                      </a:cubicBezTo>
                      <a:cubicBezTo>
                        <a:pt x="-22248" y="384149"/>
                        <a:pt x="14920" y="469973"/>
                        <a:pt x="44233" y="532263"/>
                      </a:cubicBezTo>
                      <a:cubicBezTo>
                        <a:pt x="56484" y="558297"/>
                        <a:pt x="98824" y="550461"/>
                        <a:pt x="126120" y="559559"/>
                      </a:cubicBezTo>
                      <a:cubicBezTo>
                        <a:pt x="200445" y="584334"/>
                        <a:pt x="139158" y="566268"/>
                        <a:pt x="248950" y="586854"/>
                      </a:cubicBezTo>
                      <a:cubicBezTo>
                        <a:pt x="294549" y="595404"/>
                        <a:pt x="341414" y="599479"/>
                        <a:pt x="385427" y="614150"/>
                      </a:cubicBezTo>
                      <a:cubicBezTo>
                        <a:pt x="412723" y="623248"/>
                        <a:pt x="439279" y="634975"/>
                        <a:pt x="467314" y="641445"/>
                      </a:cubicBezTo>
                      <a:cubicBezTo>
                        <a:pt x="498658" y="648678"/>
                        <a:pt x="531199" y="649339"/>
                        <a:pt x="562848" y="655093"/>
                      </a:cubicBezTo>
                      <a:cubicBezTo>
                        <a:pt x="581302" y="658448"/>
                        <a:pt x="598984" y="665386"/>
                        <a:pt x="617439" y="668741"/>
                      </a:cubicBezTo>
                      <a:cubicBezTo>
                        <a:pt x="649088" y="674495"/>
                        <a:pt x="681128" y="677839"/>
                        <a:pt x="712973" y="682388"/>
                      </a:cubicBezTo>
                      <a:cubicBezTo>
                        <a:pt x="740269" y="691487"/>
                        <a:pt x="766947" y="702706"/>
                        <a:pt x="794860" y="709684"/>
                      </a:cubicBezTo>
                      <a:cubicBezTo>
                        <a:pt x="852005" y="723971"/>
                        <a:pt x="946568" y="729408"/>
                        <a:pt x="999576" y="736980"/>
                      </a:cubicBezTo>
                      <a:cubicBezTo>
                        <a:pt x="1118615" y="753985"/>
                        <a:pt x="1026282" y="756448"/>
                        <a:pt x="1190645" y="764275"/>
                      </a:cubicBezTo>
                      <a:cubicBezTo>
                        <a:pt x="1340669" y="771419"/>
                        <a:pt x="1490896" y="773374"/>
                        <a:pt x="1641021" y="777923"/>
                      </a:cubicBezTo>
                      <a:cubicBezTo>
                        <a:pt x="1757703" y="816816"/>
                        <a:pt x="1694358" y="808787"/>
                        <a:pt x="1832090" y="791571"/>
                      </a:cubicBezTo>
                      <a:cubicBezTo>
                        <a:pt x="1981423" y="741792"/>
                        <a:pt x="1755221" y="821185"/>
                        <a:pt x="1913976" y="750627"/>
                      </a:cubicBezTo>
                      <a:cubicBezTo>
                        <a:pt x="1940268" y="738942"/>
                        <a:pt x="1968567" y="732430"/>
                        <a:pt x="1995863" y="723332"/>
                      </a:cubicBezTo>
                      <a:lnTo>
                        <a:pt x="2036806" y="709684"/>
                      </a:lnTo>
                      <a:cubicBezTo>
                        <a:pt x="2050454" y="705135"/>
                        <a:pt x="2063423" y="697338"/>
                        <a:pt x="2077750" y="696036"/>
                      </a:cubicBezTo>
                      <a:lnTo>
                        <a:pt x="2227875" y="682388"/>
                      </a:lnTo>
                      <a:cubicBezTo>
                        <a:pt x="2325323" y="649906"/>
                        <a:pt x="2285822" y="671053"/>
                        <a:pt x="2350705" y="627797"/>
                      </a:cubicBezTo>
                      <a:lnTo>
                        <a:pt x="2391648" y="504968"/>
                      </a:lnTo>
                      <a:lnTo>
                        <a:pt x="2405296" y="464024"/>
                      </a:lnTo>
                      <a:lnTo>
                        <a:pt x="2418944" y="423081"/>
                      </a:lnTo>
                      <a:cubicBezTo>
                        <a:pt x="2414395" y="391236"/>
                        <a:pt x="2417243" y="357414"/>
                        <a:pt x="2405296" y="327547"/>
                      </a:cubicBezTo>
                      <a:cubicBezTo>
                        <a:pt x="2395742" y="303661"/>
                        <a:pt x="2343880" y="272955"/>
                        <a:pt x="2323409" y="259308"/>
                      </a:cubicBezTo>
                      <a:cubicBezTo>
                        <a:pt x="2314311" y="245660"/>
                        <a:pt x="2302575" y="233441"/>
                        <a:pt x="2296114" y="218365"/>
                      </a:cubicBezTo>
                      <a:cubicBezTo>
                        <a:pt x="2288725" y="201125"/>
                        <a:pt x="2298372" y="173715"/>
                        <a:pt x="2282466" y="163774"/>
                      </a:cubicBezTo>
                      <a:cubicBezTo>
                        <a:pt x="2255188" y="146725"/>
                        <a:pt x="2218581" y="155880"/>
                        <a:pt x="2186932" y="150126"/>
                      </a:cubicBezTo>
                      <a:cubicBezTo>
                        <a:pt x="2168478" y="146771"/>
                        <a:pt x="2150651" y="140547"/>
                        <a:pt x="2132341" y="136478"/>
                      </a:cubicBezTo>
                      <a:cubicBezTo>
                        <a:pt x="2109697" y="131446"/>
                        <a:pt x="2086481" y="128933"/>
                        <a:pt x="2064102" y="122830"/>
                      </a:cubicBezTo>
                      <a:cubicBezTo>
                        <a:pt x="2064076" y="122823"/>
                        <a:pt x="1961756" y="88715"/>
                        <a:pt x="1941272" y="81887"/>
                      </a:cubicBezTo>
                      <a:lnTo>
                        <a:pt x="1900329" y="68239"/>
                      </a:lnTo>
                      <a:cubicBezTo>
                        <a:pt x="1772950" y="72788"/>
                        <a:pt x="1645418" y="74176"/>
                        <a:pt x="1518191" y="81887"/>
                      </a:cubicBezTo>
                      <a:cubicBezTo>
                        <a:pt x="1495037" y="83290"/>
                        <a:pt x="1472834" y="91722"/>
                        <a:pt x="1449953" y="95535"/>
                      </a:cubicBezTo>
                      <a:cubicBezTo>
                        <a:pt x="1418222" y="100823"/>
                        <a:pt x="1386263" y="104633"/>
                        <a:pt x="1354418" y="109182"/>
                      </a:cubicBezTo>
                      <a:cubicBezTo>
                        <a:pt x="1163349" y="104633"/>
                        <a:pt x="971963" y="107457"/>
                        <a:pt x="781212" y="95535"/>
                      </a:cubicBezTo>
                      <a:cubicBezTo>
                        <a:pt x="752496" y="93740"/>
                        <a:pt x="726621" y="77338"/>
                        <a:pt x="699326" y="68239"/>
                      </a:cubicBezTo>
                      <a:cubicBezTo>
                        <a:pt x="685678" y="63690"/>
                        <a:pt x="672768" y="54591"/>
                        <a:pt x="658382" y="54591"/>
                      </a:cubicBezTo>
                      <a:lnTo>
                        <a:pt x="385427" y="54591"/>
                      </a:lnTo>
                      <a:lnTo>
                        <a:pt x="344484" y="54591"/>
                      </a:lnTo>
                      <a:lnTo>
                        <a:pt x="344484" y="13648"/>
                      </a:lnTo>
                      <a:lnTo>
                        <a:pt x="344484" y="13648"/>
                      </a:ln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文本框 94"/>
                <p:cNvSpPr txBox="1"/>
                <p:nvPr/>
              </p:nvSpPr>
              <p:spPr>
                <a:xfrm>
                  <a:off x="8444786" y="2472148"/>
                  <a:ext cx="2193514" cy="584775"/>
                </a:xfrm>
                <a:prstGeom prst="rect">
                  <a:avLst/>
                </a:prstGeom>
                <a:grpFill/>
                <a:ln>
                  <a:noFill/>
                </a:ln>
              </p:spPr>
              <p:txBody>
                <a:bodyPr wrap="square" rtlCol="0">
                  <a:spAutoFit/>
                </a:bodyPr>
                <a:lstStyle/>
                <a:p>
                  <a:pPr algn="ctr"/>
                  <a:r>
                    <a:rPr lang="en-US" altLang="zh-CN" b="1" dirty="0"/>
                    <a:t>Traditional </a:t>
                  </a:r>
                  <a:r>
                    <a:rPr lang="en-US" b="1" dirty="0"/>
                    <a:t>Architectures</a:t>
                  </a:r>
                </a:p>
              </p:txBody>
            </p:sp>
          </p:grpSp>
          <p:cxnSp>
            <p:nvCxnSpPr>
              <p:cNvPr id="100" name="肘形连接符 99"/>
              <p:cNvCxnSpPr>
                <a:stCxn id="82" idx="24"/>
                <a:endCxn id="95" idx="3"/>
              </p:cNvCxnSpPr>
              <p:nvPr/>
            </p:nvCxnSpPr>
            <p:spPr>
              <a:xfrm flipH="1">
                <a:off x="6795810" y="2796184"/>
                <a:ext cx="4026865" cy="3439151"/>
              </a:xfrm>
              <a:prstGeom prst="bentConnector3">
                <a:avLst>
                  <a:gd name="adj1" fmla="val -5677"/>
                </a:avLst>
              </a:prstGeom>
            </p:spPr>
            <p:style>
              <a:lnRef idx="1">
                <a:schemeClr val="accent1"/>
              </a:lnRef>
              <a:fillRef idx="0">
                <a:schemeClr val="accent1"/>
              </a:fillRef>
              <a:effectRef idx="0">
                <a:schemeClr val="accent1"/>
              </a:effectRef>
              <a:fontRef idx="minor">
                <a:schemeClr val="tx1"/>
              </a:fontRef>
            </p:style>
          </p:cxnSp>
          <p:cxnSp>
            <p:nvCxnSpPr>
              <p:cNvPr id="105" name="肘形连接符 104"/>
              <p:cNvCxnSpPr>
                <a:stCxn id="95" idx="3"/>
                <a:endCxn id="82" idx="24"/>
              </p:cNvCxnSpPr>
              <p:nvPr/>
            </p:nvCxnSpPr>
            <p:spPr>
              <a:xfrm flipV="1">
                <a:off x="6795810" y="2796184"/>
                <a:ext cx="4026865" cy="3439151"/>
              </a:xfrm>
              <a:prstGeom prst="bentConnector3">
                <a:avLst>
                  <a:gd name="adj1" fmla="val 10567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1961806" y="2221644"/>
              <a:ext cx="5303568" cy="400110"/>
            </a:xfrm>
            <a:prstGeom prst="rect">
              <a:avLst/>
            </a:prstGeom>
          </p:spPr>
          <p:txBody>
            <a:bodyPr wrap="none">
              <a:spAutoFit/>
            </a:bodyPr>
            <a:lstStyle/>
            <a:p>
              <a:r>
                <a:rPr lang="en-US" sz="2000" b="1" dirty="0">
                  <a:solidFill>
                    <a:srgbClr val="C00000"/>
                  </a:solidFill>
                </a:rPr>
                <a:t>Keep it simple, stupid!</a:t>
              </a:r>
              <a:r>
                <a:rPr lang="en-US" sz="2000" dirty="0"/>
                <a:t> </a:t>
              </a:r>
              <a:r>
                <a:rPr lang="en-US" altLang="zh-CN" sz="2000" dirty="0"/>
                <a:t>– Tim</a:t>
              </a:r>
              <a:r>
                <a:rPr lang="en-US" sz="2000" i="1" dirty="0"/>
                <a:t> Berners-Lee</a:t>
              </a:r>
              <a:r>
                <a:rPr lang="zh-CN" altLang="en-US" sz="2000" i="1" dirty="0"/>
                <a:t>，</a:t>
              </a:r>
              <a:r>
                <a:rPr lang="en-US" altLang="zh-CN" sz="2000" i="1" dirty="0"/>
                <a:t>1998</a:t>
              </a:r>
              <a:r>
                <a:rPr lang="zh-CN" altLang="en-US" sz="2000" i="1" dirty="0"/>
                <a:t> </a:t>
              </a:r>
              <a:endParaRPr lang="en-US" altLang="zh-CN" sz="2000" i="1" dirty="0"/>
            </a:p>
          </p:txBody>
        </p:sp>
      </p:grpSp>
    </p:spTree>
    <p:extLst>
      <p:ext uri="{BB962C8B-B14F-4D97-AF65-F5344CB8AC3E}">
        <p14:creationId xmlns:p14="http://schemas.microsoft.com/office/powerpoint/2010/main" val="455727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a:spLocks/>
          </p:cNvSpPr>
          <p:nvPr/>
        </p:nvSpPr>
        <p:spPr>
          <a:xfrm>
            <a:off x="1776642" y="706608"/>
            <a:ext cx="9609113" cy="622725"/>
          </a:xfrm>
          <a:prstGeom prst="rect">
            <a:avLst/>
          </a:prstGeom>
        </p:spPr>
        <p:txBody>
          <a:bodyPr>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latin typeface="Arial" panose="020B0604020202020204" pitchFamily="34" charset="0"/>
                <a:cs typeface="Arial" panose="020B0604020202020204" pitchFamily="34" charset="0"/>
              </a:rPr>
              <a:t>Properties of ROA</a:t>
            </a:r>
            <a:endParaRPr lang="en-US" sz="2400" b="1" dirty="0">
              <a:solidFill>
                <a:srgbClr val="0070C0"/>
              </a:solidFill>
              <a:latin typeface="Arial" panose="020B0604020202020204" pitchFamily="34" charset="0"/>
              <a:cs typeface="Arial" panose="020B0604020202020204" pitchFamily="34" charset="0"/>
            </a:endParaRPr>
          </a:p>
        </p:txBody>
      </p:sp>
      <p:sp>
        <p:nvSpPr>
          <p:cNvPr id="27" name="Rectangle 13"/>
          <p:cNvSpPr txBox="1">
            <a:spLocks noChangeArrowheads="1"/>
          </p:cNvSpPr>
          <p:nvPr/>
        </p:nvSpPr>
        <p:spPr bwMode="auto">
          <a:xfrm>
            <a:off x="6335401" y="1934354"/>
            <a:ext cx="5382115" cy="3337831"/>
          </a:xfrm>
          <a:prstGeom prst="rect">
            <a:avLst/>
          </a:prstGeom>
          <a:solidFill>
            <a:schemeClr val="bg1">
              <a:lumMod val="8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SzPct val="80000"/>
              <a:buFont typeface="Wingdings" panose="05000000000000000000" pitchFamily="2" charset="2"/>
              <a:buChar char="l"/>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chemeClr val="folHlink"/>
              </a:buClr>
              <a:buSzPct val="80000"/>
              <a:buFont typeface="Wingdings" panose="05000000000000000000" pitchFamily="2" charset="2"/>
              <a:buChar char="l"/>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1" fontAlgn="base" hangingPunct="1">
              <a:spcBef>
                <a:spcPct val="20000"/>
              </a:spcBef>
              <a:spcAft>
                <a:spcPct val="0"/>
              </a:spcAft>
              <a:buClr>
                <a:schemeClr val="tx2"/>
              </a:buClr>
              <a:buSzPct val="80000"/>
              <a:buFont typeface="Wingdings" panose="05000000000000000000" pitchFamily="2" charset="2"/>
              <a:buChar char="l"/>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1" fontAlgn="base" hangingPunct="1">
              <a:spcBef>
                <a:spcPct val="20000"/>
              </a:spcBef>
              <a:spcAft>
                <a:spcPct val="0"/>
              </a:spcAft>
              <a:buClr>
                <a:schemeClr val="hlink"/>
              </a:buClr>
              <a:buSzPct val="80000"/>
              <a:buFont typeface="Wingdings" panose="05000000000000000000" pitchFamily="2" charset="2"/>
              <a:buChar char="l"/>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1" fontAlgn="base" hangingPunct="1">
              <a:spcBef>
                <a:spcPct val="20000"/>
              </a:spcBef>
              <a:spcAft>
                <a:spcPct val="0"/>
              </a:spcAft>
              <a:buClr>
                <a:schemeClr val="tx1"/>
              </a:buClr>
              <a:buSzPct val="80000"/>
              <a:buFont typeface="Wingdings" panose="05000000000000000000" pitchFamily="2" charset="2"/>
              <a:buChar char="l"/>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spcBef>
                <a:spcPct val="30000"/>
              </a:spcBef>
              <a:buClr>
                <a:srgbClr val="FF0000"/>
              </a:buClr>
              <a:buFont typeface="Wingdings" panose="05000000000000000000" pitchFamily="2" charset="2"/>
              <a:buChar char="q"/>
              <a:defRPr/>
            </a:pPr>
            <a:endParaRPr kumimoji="0" lang="en-US" altLang="zh-CN" sz="1000" b="1" i="0" u="none" strike="noStrike" kern="1200" cap="none" spc="0" normalizeH="0" baseline="0" noProof="0" dirty="0">
              <a:ln>
                <a:noFill/>
              </a:ln>
              <a:solidFill>
                <a:srgbClr val="C00000"/>
              </a:solidFill>
              <a:effectLst/>
              <a:uLnTx/>
              <a:uFillTx/>
              <a:latin typeface="Arial" panose="020B0604020202020204" pitchFamily="34" charset="0"/>
              <a:ea typeface="Arial Unicode MS"/>
              <a:cs typeface="Arial" panose="020B0604020202020204" pitchFamily="34" charset="0"/>
            </a:endParaRPr>
          </a:p>
          <a:p>
            <a:pPr>
              <a:lnSpc>
                <a:spcPct val="80000"/>
              </a:lnSpc>
              <a:spcBef>
                <a:spcPct val="30000"/>
              </a:spcBef>
              <a:buClr>
                <a:srgbClr val="FF0000"/>
              </a:buClr>
              <a:buFont typeface="Wingdings" panose="05000000000000000000" pitchFamily="2" charset="2"/>
              <a:buChar char="q"/>
              <a:defRPr/>
            </a:pPr>
            <a:endParaRPr kumimoji="0" lang="en-US" altLang="zh-CN" sz="1100" b="1" i="0" u="none" strike="noStrike" kern="1200" cap="none" spc="0" normalizeH="0" baseline="0" noProof="0" dirty="0">
              <a:ln>
                <a:noFill/>
              </a:ln>
              <a:effectLst/>
              <a:uLnTx/>
              <a:uFillTx/>
              <a:latin typeface="Arial" panose="020B0604020202020204" pitchFamily="34" charset="0"/>
              <a:ea typeface="YouYuan" panose="02010509060101010101" pitchFamily="49" charset="-122"/>
              <a:cs typeface="Arial" panose="020B0604020202020204" pitchFamily="34" charset="0"/>
            </a:endParaRPr>
          </a:p>
          <a:p>
            <a:pPr>
              <a:lnSpc>
                <a:spcPct val="80000"/>
              </a:lnSpc>
              <a:spcBef>
                <a:spcPct val="30000"/>
              </a:spcBef>
              <a:buClr>
                <a:srgbClr val="FF0000"/>
              </a:buClr>
              <a:buFont typeface="Wingdings" panose="05000000000000000000" pitchFamily="2" charset="2"/>
              <a:buChar char="q"/>
              <a:defRPr/>
            </a:pPr>
            <a:r>
              <a:rPr kumimoji="0" lang="en-US" altLang="zh-CN" sz="2800" i="0" u="none" strike="noStrike" kern="1200" cap="none" spc="0" normalizeH="0" baseline="0" noProof="0" dirty="0">
                <a:ln>
                  <a:noFill/>
                </a:ln>
                <a:effectLst/>
                <a:uLnTx/>
                <a:uFillTx/>
                <a:latin typeface="Arial Narrow" panose="020B0606020202030204" pitchFamily="34" charset="0"/>
                <a:ea typeface="YouYuan" panose="02010509060101010101" pitchFamily="49" charset="-122"/>
                <a:cs typeface="Arial" panose="020B0604020202020204" pitchFamily="34" charset="0"/>
              </a:rPr>
              <a:t>A system view from another corner</a:t>
            </a:r>
          </a:p>
          <a:p>
            <a:pPr defTabSz="914400">
              <a:lnSpc>
                <a:spcPct val="80000"/>
              </a:lnSpc>
              <a:spcBef>
                <a:spcPct val="30000"/>
              </a:spcBef>
              <a:buClr>
                <a:srgbClr val="FF0000"/>
              </a:buClr>
              <a:buFont typeface="Wingdings" panose="05000000000000000000" pitchFamily="2" charset="2"/>
              <a:buChar char="q"/>
              <a:defRPr/>
            </a:pPr>
            <a:r>
              <a:rPr lang="en-US" altLang="zh-CN" sz="2800" dirty="0">
                <a:effectLst/>
                <a:latin typeface="Arial Narrow" panose="020B0606020202030204" pitchFamily="34" charset="0"/>
                <a:ea typeface="YouYuan" panose="02010509060101010101" pitchFamily="49" charset="-122"/>
                <a:cs typeface="Arial" panose="020B0604020202020204" pitchFamily="34" charset="0"/>
              </a:rPr>
              <a:t>Higher level abstraction</a:t>
            </a:r>
            <a:endParaRPr kumimoji="0" lang="en-US" altLang="zh-CN" sz="2800" i="0" u="none" strike="noStrike" kern="1200" cap="none" spc="0" normalizeH="0" baseline="0" noProof="0" dirty="0">
              <a:ln>
                <a:noFill/>
              </a:ln>
              <a:effectLst/>
              <a:uLnTx/>
              <a:uFillTx/>
              <a:latin typeface="Arial Narrow" panose="020B0606020202030204" pitchFamily="34" charset="0"/>
              <a:ea typeface="YouYuan" panose="02010509060101010101" pitchFamily="49" charset="-122"/>
              <a:cs typeface="Arial" panose="020B0604020202020204" pitchFamily="34" charset="0"/>
            </a:endParaRPr>
          </a:p>
          <a:p>
            <a:pPr>
              <a:lnSpc>
                <a:spcPct val="80000"/>
              </a:lnSpc>
              <a:spcBef>
                <a:spcPts val="1200"/>
              </a:spcBef>
              <a:buClr>
                <a:srgbClr val="FF0000"/>
              </a:buClr>
              <a:buFont typeface="Wingdings" panose="05000000000000000000" pitchFamily="2" charset="2"/>
              <a:buChar char="q"/>
              <a:defRPr/>
            </a:pPr>
            <a:r>
              <a:rPr lang="en-US" altLang="zh-CN" sz="2800" dirty="0">
                <a:effectLst/>
                <a:latin typeface="Arial Narrow" panose="020B0606020202030204" pitchFamily="34" charset="0"/>
                <a:ea typeface="YouYuan" panose="02010509060101010101" pitchFamily="49" charset="-122"/>
                <a:cs typeface="Arial" panose="020B0604020202020204" pitchFamily="34" charset="0"/>
              </a:rPr>
              <a:t>Commonalities of the existing three.</a:t>
            </a:r>
          </a:p>
          <a:p>
            <a:pPr>
              <a:lnSpc>
                <a:spcPct val="80000"/>
              </a:lnSpc>
              <a:spcBef>
                <a:spcPts val="1200"/>
              </a:spcBef>
              <a:buClr>
                <a:srgbClr val="FF0000"/>
              </a:buClr>
              <a:buFont typeface="Wingdings" panose="05000000000000000000" pitchFamily="2" charset="2"/>
              <a:buChar char="q"/>
              <a:defRPr/>
            </a:pPr>
            <a:r>
              <a:rPr kumimoji="0" lang="en-US" altLang="zh-CN" sz="2800" i="0" u="none" strike="noStrike" kern="1200" cap="none" spc="0" normalizeH="0" baseline="0" noProof="0" dirty="0">
                <a:ln>
                  <a:noFill/>
                </a:ln>
                <a:effectLst/>
                <a:uLnTx/>
                <a:uFillTx/>
                <a:latin typeface="Arial Narrow" panose="020B0606020202030204" pitchFamily="34" charset="0"/>
                <a:ea typeface="YouYuan" panose="02010509060101010101" pitchFamily="49" charset="-122"/>
                <a:cs typeface="Arial" panose="020B0604020202020204" pitchFamily="34" charset="0"/>
              </a:rPr>
              <a:t>A computable artifact.</a:t>
            </a:r>
          </a:p>
          <a:p>
            <a:pPr marR="0" lvl="0" algn="l" defTabSz="914400" rtl="0" eaLnBrk="1" fontAlgn="base" latinLnBrk="0" hangingPunct="1">
              <a:lnSpc>
                <a:spcPct val="80000"/>
              </a:lnSpc>
              <a:spcBef>
                <a:spcPts val="1200"/>
              </a:spcBef>
              <a:spcAft>
                <a:spcPct val="0"/>
              </a:spcAft>
              <a:buClr>
                <a:srgbClr val="FF0000"/>
              </a:buClr>
              <a:buSzPct val="80000"/>
              <a:buFont typeface="Wingdings" panose="05000000000000000000" pitchFamily="2" charset="2"/>
              <a:buChar char="q"/>
              <a:tabLst/>
              <a:defRPr/>
            </a:pPr>
            <a:r>
              <a:rPr kumimoji="0" lang="en-US" altLang="zh-CN" sz="2800" i="0" u="none" strike="noStrike" kern="1200" cap="none" spc="0" normalizeH="0" baseline="0" noProof="0" dirty="0">
                <a:ln>
                  <a:noFill/>
                </a:ln>
                <a:effectLst/>
                <a:uLnTx/>
                <a:uFillTx/>
                <a:latin typeface="Arial Narrow" panose="020B0606020202030204" pitchFamily="34" charset="0"/>
                <a:ea typeface="YouYuan" panose="02010509060101010101" pitchFamily="49" charset="-122"/>
                <a:cs typeface="Arial" panose="020B0604020202020204" pitchFamily="34" charset="0"/>
              </a:rPr>
              <a:t>Enabling transformation between different architectural styles</a:t>
            </a:r>
          </a:p>
          <a:p>
            <a:pPr marR="0" lvl="0" algn="l" defTabSz="914400" rtl="0" eaLnBrk="1" fontAlgn="base" latinLnBrk="0" hangingPunct="1">
              <a:lnSpc>
                <a:spcPct val="80000"/>
              </a:lnSpc>
              <a:spcBef>
                <a:spcPct val="20000"/>
              </a:spcBef>
              <a:spcAft>
                <a:spcPct val="0"/>
              </a:spcAft>
              <a:buClr>
                <a:srgbClr val="FF0000"/>
              </a:buClr>
              <a:buSzPct val="80000"/>
              <a:buFont typeface="Wingdings" panose="05000000000000000000" pitchFamily="2" charset="2"/>
              <a:buChar char="q"/>
              <a:tabLst/>
              <a:defRPr/>
            </a:pPr>
            <a:endParaRPr kumimoji="0" lang="en-US" altLang="zh-CN" sz="1400" i="0" u="none" strike="noStrike" kern="1200" cap="none" spc="0" normalizeH="0" baseline="0" noProof="0" dirty="0">
              <a:ln>
                <a:noFill/>
              </a:ln>
              <a:effectLst>
                <a:outerShdw blurRad="38100" dist="38100" dir="2700000" algn="tl">
                  <a:srgbClr val="000000">
                    <a:alpha val="43137"/>
                  </a:srgbClr>
                </a:outerShdw>
              </a:effectLst>
              <a:uLnTx/>
              <a:uFillTx/>
              <a:ea typeface="宋体"/>
            </a:endParaRPr>
          </a:p>
          <a:p>
            <a:pPr marL="342900" marR="0" lvl="0" indent="-342900" algn="l" defTabSz="914400" rtl="0" eaLnBrk="1" fontAlgn="base" latinLnBrk="0" hangingPunct="1">
              <a:lnSpc>
                <a:spcPct val="80000"/>
              </a:lnSpc>
              <a:spcBef>
                <a:spcPct val="20000"/>
              </a:spcBef>
              <a:spcAft>
                <a:spcPct val="0"/>
              </a:spcAft>
              <a:buClr>
                <a:srgbClr val="EBF25A"/>
              </a:buClr>
              <a:buSzPct val="80000"/>
              <a:buFont typeface="Wingdings" panose="05000000000000000000" pitchFamily="2" charset="2"/>
              <a:buChar char="l"/>
              <a:tabLst/>
              <a:defRPr/>
            </a:pPr>
            <a:endParaRPr kumimoji="0" lang="en-US" altLang="zh-CN" sz="1200" i="0" u="none" strike="noStrike" kern="1200" cap="none" spc="0" normalizeH="0" baseline="0" noProof="0" dirty="0">
              <a:ln>
                <a:noFill/>
              </a:ln>
              <a:effectLst>
                <a:outerShdw blurRad="38100" dist="38100" dir="2700000" algn="tl">
                  <a:srgbClr val="000000">
                    <a:alpha val="43137"/>
                  </a:srgbClr>
                </a:outerShdw>
              </a:effectLst>
              <a:uLnTx/>
              <a:uFillTx/>
              <a:ea typeface="宋体"/>
            </a:endParaRPr>
          </a:p>
        </p:txBody>
      </p:sp>
      <p:grpSp>
        <p:nvGrpSpPr>
          <p:cNvPr id="28" name="Group 27"/>
          <p:cNvGrpSpPr>
            <a:grpSpLocks/>
          </p:cNvGrpSpPr>
          <p:nvPr/>
        </p:nvGrpSpPr>
        <p:grpSpPr bwMode="auto">
          <a:xfrm rot="10800000" flipV="1">
            <a:off x="1560859" y="2587216"/>
            <a:ext cx="4448276" cy="2766149"/>
            <a:chOff x="1111" y="2138"/>
            <a:chExt cx="1179" cy="1840"/>
          </a:xfrm>
        </p:grpSpPr>
        <p:sp>
          <p:nvSpPr>
            <p:cNvPr id="37" name="Rectangle 9"/>
            <p:cNvSpPr>
              <a:spLocks noChangeArrowheads="1"/>
            </p:cNvSpPr>
            <p:nvPr/>
          </p:nvSpPr>
          <p:spPr bwMode="auto">
            <a:xfrm rot="-5400000">
              <a:off x="838" y="2460"/>
              <a:ext cx="1724" cy="1179"/>
            </a:xfrm>
            <a:prstGeom prst="rect">
              <a:avLst/>
            </a:prstGeom>
            <a:gradFill rotWithShape="1">
              <a:gsLst>
                <a:gs pos="0">
                  <a:srgbClr val="A8BC9C"/>
                </a:gs>
                <a:gs pos="50000">
                  <a:srgbClr val="CFD9CA"/>
                </a:gs>
                <a:gs pos="100000">
                  <a:srgbClr val="A8BC9C"/>
                </a:gs>
              </a:gsLst>
              <a:lin ang="0" scaled="1"/>
            </a:gradFill>
            <a:ln w="12700" algn="ctr">
              <a:solidFill>
                <a:srgbClr val="FF3300"/>
              </a:solidFill>
              <a:miter lim="800000"/>
              <a:headEnd/>
              <a:tailEnd/>
            </a:ln>
            <a:effectLst>
              <a:outerShdw dist="78601" dir="2700000" rotWithShape="0">
                <a:srgbClr val="000000">
                  <a:alpha val="35500"/>
                </a:srgbClr>
              </a:outerShdw>
            </a:effectLst>
          </p:spPr>
          <p:txBody>
            <a:bodyPr rot="10800000" vert="eaVert"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b="1" i="0" u="none" strike="noStrike" kern="0" cap="none" spc="0" normalizeH="0" baseline="0" noProof="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宋体"/>
                <a:cs typeface="Arial" panose="020B0604020202020204" pitchFamily="34" charset="0"/>
              </a:endParaRPr>
            </a:p>
          </p:txBody>
        </p:sp>
        <p:grpSp>
          <p:nvGrpSpPr>
            <p:cNvPr id="38" name="Rectangle 6"/>
            <p:cNvGrpSpPr>
              <a:grpSpLocks/>
            </p:cNvGrpSpPr>
            <p:nvPr/>
          </p:nvGrpSpPr>
          <p:grpSpPr bwMode="auto">
            <a:xfrm rot="-5400000">
              <a:off x="434" y="2883"/>
              <a:ext cx="1840" cy="349"/>
              <a:chOff x="591" y="968"/>
              <a:chExt cx="1840" cy="349"/>
            </a:xfrm>
          </p:grpSpPr>
          <p:pic>
            <p:nvPicPr>
              <p:cNvPr id="45" name="Rectangle 6"/>
              <p:cNvPicPr>
                <a:picLocks noChangeArrowheads="1"/>
              </p:cNvPicPr>
              <p:nvPr/>
            </p:nvPicPr>
            <p:blipFill>
              <a:blip r:embed="rId3"/>
              <a:srcRect/>
              <a:stretch>
                <a:fillRect/>
              </a:stretch>
            </p:blipFill>
            <p:spPr bwMode="auto">
              <a:xfrm>
                <a:off x="591" y="968"/>
                <a:ext cx="1840" cy="349"/>
              </a:xfrm>
              <a:prstGeom prst="rect">
                <a:avLst/>
              </a:prstGeom>
              <a:noFill/>
              <a:ln w="9525">
                <a:noFill/>
                <a:miter lim="800000"/>
                <a:headEnd/>
                <a:tailEnd/>
              </a:ln>
            </p:spPr>
          </p:pic>
          <p:sp>
            <p:nvSpPr>
              <p:cNvPr id="46" name="Text Box 10"/>
              <p:cNvSpPr txBox="1">
                <a:spLocks noChangeArrowheads="1"/>
              </p:cNvSpPr>
              <p:nvPr/>
            </p:nvSpPr>
            <p:spPr bwMode="auto">
              <a:xfrm>
                <a:off x="708" y="990"/>
                <a:ext cx="1611" cy="272"/>
              </a:xfrm>
              <a:prstGeom prst="rect">
                <a:avLst/>
              </a:prstGeom>
              <a:noFill/>
              <a:ln w="9525">
                <a:noFill/>
                <a:miter lim="800000"/>
                <a:headEnd/>
                <a:tailEnd/>
              </a:ln>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宋体" charset="-122"/>
                    <a:cs typeface="Arial" panose="020B0604020202020204" pitchFamily="34" charset="0"/>
                  </a:rPr>
                  <a:t>Function-Oriented (FOA)</a:t>
                </a:r>
              </a:p>
            </p:txBody>
          </p:sp>
        </p:grpSp>
        <p:grpSp>
          <p:nvGrpSpPr>
            <p:cNvPr id="39" name="Rectangle 7"/>
            <p:cNvGrpSpPr>
              <a:grpSpLocks/>
            </p:cNvGrpSpPr>
            <p:nvPr/>
          </p:nvGrpSpPr>
          <p:grpSpPr bwMode="auto">
            <a:xfrm rot="-5400000">
              <a:off x="850" y="2885"/>
              <a:ext cx="1732" cy="346"/>
              <a:chOff x="645" y="1332"/>
              <a:chExt cx="1732" cy="346"/>
            </a:xfrm>
          </p:grpSpPr>
          <p:pic>
            <p:nvPicPr>
              <p:cNvPr id="43" name="Rectangle 7"/>
              <p:cNvPicPr>
                <a:picLocks noChangeArrowheads="1"/>
              </p:cNvPicPr>
              <p:nvPr/>
            </p:nvPicPr>
            <p:blipFill>
              <a:blip r:embed="rId4"/>
              <a:srcRect/>
              <a:stretch>
                <a:fillRect/>
              </a:stretch>
            </p:blipFill>
            <p:spPr bwMode="auto">
              <a:xfrm>
                <a:off x="645" y="1332"/>
                <a:ext cx="1732" cy="346"/>
              </a:xfrm>
              <a:prstGeom prst="rect">
                <a:avLst/>
              </a:prstGeom>
              <a:noFill/>
              <a:ln w="9525">
                <a:noFill/>
                <a:miter lim="800000"/>
                <a:headEnd/>
                <a:tailEnd/>
              </a:ln>
            </p:spPr>
          </p:pic>
          <p:sp>
            <p:nvSpPr>
              <p:cNvPr id="44" name="Text Box 13"/>
              <p:cNvSpPr txBox="1">
                <a:spLocks noChangeArrowheads="1"/>
              </p:cNvSpPr>
              <p:nvPr/>
            </p:nvSpPr>
            <p:spPr bwMode="auto">
              <a:xfrm>
                <a:off x="708" y="1354"/>
                <a:ext cx="1611" cy="272"/>
              </a:xfrm>
              <a:prstGeom prst="rect">
                <a:avLst/>
              </a:prstGeom>
              <a:noFill/>
              <a:ln w="9525">
                <a:noFill/>
                <a:miter lim="800000"/>
                <a:headEnd/>
                <a:tailEnd/>
              </a:ln>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宋体" charset="-122"/>
                    <a:cs typeface="Arial" panose="020B0604020202020204" pitchFamily="34" charset="0"/>
                  </a:rPr>
                  <a:t>Object-Oriented (OOA)</a:t>
                </a:r>
              </a:p>
            </p:txBody>
          </p:sp>
        </p:grpSp>
        <p:grpSp>
          <p:nvGrpSpPr>
            <p:cNvPr id="40" name="Rectangle 8"/>
            <p:cNvGrpSpPr>
              <a:grpSpLocks/>
            </p:cNvGrpSpPr>
            <p:nvPr/>
          </p:nvGrpSpPr>
          <p:grpSpPr bwMode="auto">
            <a:xfrm rot="-5400000">
              <a:off x="1203" y="2893"/>
              <a:ext cx="1778" cy="350"/>
              <a:chOff x="622" y="1693"/>
              <a:chExt cx="1778" cy="350"/>
            </a:xfrm>
          </p:grpSpPr>
          <p:pic>
            <p:nvPicPr>
              <p:cNvPr id="41" name="Rectangle 8"/>
              <p:cNvPicPr>
                <a:picLocks noChangeArrowheads="1"/>
              </p:cNvPicPr>
              <p:nvPr/>
            </p:nvPicPr>
            <p:blipFill>
              <a:blip r:embed="rId5"/>
              <a:srcRect/>
              <a:stretch>
                <a:fillRect/>
              </a:stretch>
            </p:blipFill>
            <p:spPr bwMode="auto">
              <a:xfrm>
                <a:off x="622" y="1693"/>
                <a:ext cx="1778" cy="350"/>
              </a:xfrm>
              <a:prstGeom prst="rect">
                <a:avLst/>
              </a:prstGeom>
              <a:noFill/>
              <a:ln w="9525">
                <a:noFill/>
                <a:miter lim="800000"/>
                <a:headEnd/>
                <a:tailEnd/>
              </a:ln>
            </p:spPr>
          </p:pic>
          <p:sp>
            <p:nvSpPr>
              <p:cNvPr id="42" name="Text Box 16"/>
              <p:cNvSpPr txBox="1">
                <a:spLocks noChangeArrowheads="1"/>
              </p:cNvSpPr>
              <p:nvPr/>
            </p:nvSpPr>
            <p:spPr bwMode="auto">
              <a:xfrm>
                <a:off x="708" y="1716"/>
                <a:ext cx="1611" cy="272"/>
              </a:xfrm>
              <a:prstGeom prst="rect">
                <a:avLst/>
              </a:prstGeom>
              <a:noFill/>
              <a:ln w="9525">
                <a:noFill/>
                <a:miter lim="800000"/>
                <a:headEnd/>
                <a:tailEnd/>
              </a:ln>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宋体" charset="-122"/>
                    <a:cs typeface="Arial" panose="020B0604020202020204" pitchFamily="34" charset="0"/>
                  </a:rPr>
                  <a:t>Service-Oriented (SOA)</a:t>
                </a:r>
              </a:p>
            </p:txBody>
          </p:sp>
        </p:grpSp>
      </p:grpSp>
      <p:grpSp>
        <p:nvGrpSpPr>
          <p:cNvPr id="29" name="Group 26"/>
          <p:cNvGrpSpPr>
            <a:grpSpLocks/>
          </p:cNvGrpSpPr>
          <p:nvPr/>
        </p:nvGrpSpPr>
        <p:grpSpPr bwMode="auto">
          <a:xfrm rot="5400000">
            <a:off x="3394593" y="-194831"/>
            <a:ext cx="780808" cy="4448276"/>
            <a:chOff x="1426" y="-562"/>
            <a:chExt cx="495" cy="1845"/>
          </a:xfrm>
        </p:grpSpPr>
        <p:sp>
          <p:nvSpPr>
            <p:cNvPr id="33" name="Rectangle 9"/>
            <p:cNvSpPr>
              <a:spLocks noChangeArrowheads="1"/>
            </p:cNvSpPr>
            <p:nvPr/>
          </p:nvSpPr>
          <p:spPr bwMode="auto">
            <a:xfrm rot="-5400000">
              <a:off x="751" y="113"/>
              <a:ext cx="1845" cy="495"/>
            </a:xfrm>
            <a:prstGeom prst="rect">
              <a:avLst/>
            </a:prstGeom>
            <a:gradFill rotWithShape="1">
              <a:gsLst>
                <a:gs pos="0">
                  <a:srgbClr val="A8BC9C"/>
                </a:gs>
                <a:gs pos="50000">
                  <a:srgbClr val="CFD9CA"/>
                </a:gs>
                <a:gs pos="100000">
                  <a:srgbClr val="A8BC9C"/>
                </a:gs>
              </a:gsLst>
              <a:lin ang="0" scaled="1"/>
            </a:gradFill>
            <a:ln w="12700" algn="ctr">
              <a:solidFill>
                <a:srgbClr val="FF3300"/>
              </a:solidFill>
              <a:miter lim="800000"/>
              <a:headEnd/>
              <a:tailEnd/>
            </a:ln>
            <a:effectLst>
              <a:outerShdw dist="78601" dir="2700000" rotWithShape="0">
                <a:srgbClr val="000000">
                  <a:alpha val="35500"/>
                </a:srgbClr>
              </a:outerShdw>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b="1" i="0" u="none" strike="noStrike" kern="0" cap="none" spc="0" normalizeH="0" baseline="0" noProof="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宋体"/>
                <a:cs typeface="Arial" panose="020B0604020202020204" pitchFamily="34" charset="0"/>
              </a:endParaRPr>
            </a:p>
          </p:txBody>
        </p:sp>
        <p:grpSp>
          <p:nvGrpSpPr>
            <p:cNvPr id="34" name="Rectangle 10"/>
            <p:cNvGrpSpPr>
              <a:grpSpLocks/>
            </p:cNvGrpSpPr>
            <p:nvPr/>
          </p:nvGrpSpPr>
          <p:grpSpPr bwMode="auto">
            <a:xfrm rot="-5400000">
              <a:off x="781" y="158"/>
              <a:ext cx="1827" cy="396"/>
              <a:chOff x="3299" y="1286"/>
              <a:chExt cx="1827" cy="396"/>
            </a:xfrm>
          </p:grpSpPr>
          <p:pic>
            <p:nvPicPr>
              <p:cNvPr id="35" name="Rectangle 10"/>
              <p:cNvPicPr>
                <a:picLocks noChangeArrowheads="1"/>
              </p:cNvPicPr>
              <p:nvPr/>
            </p:nvPicPr>
            <p:blipFill>
              <a:blip r:embed="rId6"/>
              <a:srcRect/>
              <a:stretch>
                <a:fillRect/>
              </a:stretch>
            </p:blipFill>
            <p:spPr bwMode="auto">
              <a:xfrm>
                <a:off x="3299" y="1286"/>
                <a:ext cx="1827" cy="396"/>
              </a:xfrm>
              <a:prstGeom prst="rect">
                <a:avLst/>
              </a:prstGeom>
              <a:noFill/>
              <a:ln w="9525">
                <a:noFill/>
                <a:miter lim="800000"/>
                <a:headEnd/>
                <a:tailEnd/>
              </a:ln>
            </p:spPr>
          </p:pic>
          <p:sp>
            <p:nvSpPr>
              <p:cNvPr id="36" name="Text Box 19"/>
              <p:cNvSpPr txBox="1">
                <a:spLocks noChangeArrowheads="1"/>
              </p:cNvSpPr>
              <p:nvPr/>
            </p:nvSpPr>
            <p:spPr bwMode="auto">
              <a:xfrm>
                <a:off x="3375" y="1308"/>
                <a:ext cx="1678" cy="319"/>
              </a:xfrm>
              <a:prstGeom prst="rect">
                <a:avLst/>
              </a:prstGeom>
              <a:noFill/>
              <a:ln w="9525">
                <a:noFill/>
                <a:miter lim="800000"/>
                <a:headEnd/>
                <a:tailEnd/>
              </a:ln>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b="1" i="0" u="none" strike="noStrike" kern="0" cap="none" spc="0" normalizeH="0" baseline="0" noProof="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宋体" charset="-122"/>
                    <a:cs typeface="Arial" panose="020B0604020202020204" pitchFamily="34" charset="0"/>
                  </a:rPr>
                  <a:t>Relation-Oriented (ROA)</a:t>
                </a:r>
              </a:p>
            </p:txBody>
          </p:sp>
        </p:grpSp>
      </p:grpSp>
      <p:cxnSp>
        <p:nvCxnSpPr>
          <p:cNvPr id="30" name="AutoShape 28"/>
          <p:cNvCxnSpPr>
            <a:cxnSpLocks noChangeShapeType="1"/>
            <a:stCxn id="36" idx="2"/>
            <a:endCxn id="42" idx="3"/>
          </p:cNvCxnSpPr>
          <p:nvPr/>
        </p:nvCxnSpPr>
        <p:spPr bwMode="auto">
          <a:xfrm flipH="1">
            <a:off x="2368265" y="2287999"/>
            <a:ext cx="1431200" cy="482625"/>
          </a:xfrm>
          <a:prstGeom prst="straightConnector1">
            <a:avLst/>
          </a:prstGeom>
          <a:noFill/>
          <a:ln w="28575">
            <a:solidFill>
              <a:srgbClr val="FFFFFF"/>
            </a:solidFill>
            <a:round/>
            <a:headEnd/>
            <a:tailEnd/>
          </a:ln>
          <a:effectLst>
            <a:prstShdw prst="shdw17" dist="17961" dir="2700000">
              <a:srgbClr val="FFFFFF">
                <a:gamma/>
                <a:shade val="60000"/>
                <a:invGamma/>
              </a:srgbClr>
            </a:prstShdw>
          </a:effectLst>
        </p:spPr>
      </p:cxnSp>
      <p:cxnSp>
        <p:nvCxnSpPr>
          <p:cNvPr id="31" name="AutoShape 29"/>
          <p:cNvCxnSpPr>
            <a:cxnSpLocks noChangeShapeType="1"/>
            <a:stCxn id="36" idx="2"/>
            <a:endCxn id="44" idx="3"/>
          </p:cNvCxnSpPr>
          <p:nvPr/>
        </p:nvCxnSpPr>
        <p:spPr bwMode="auto">
          <a:xfrm flipH="1">
            <a:off x="3783111" y="2287999"/>
            <a:ext cx="16354" cy="467592"/>
          </a:xfrm>
          <a:prstGeom prst="straightConnector1">
            <a:avLst/>
          </a:prstGeom>
          <a:noFill/>
          <a:ln w="28575">
            <a:solidFill>
              <a:srgbClr val="FFFFFF"/>
            </a:solidFill>
            <a:round/>
            <a:headEnd/>
            <a:tailEnd/>
          </a:ln>
          <a:effectLst>
            <a:prstShdw prst="shdw17" dist="17961" dir="2700000">
              <a:srgbClr val="FFFFFF">
                <a:gamma/>
                <a:shade val="60000"/>
                <a:invGamma/>
              </a:srgbClr>
            </a:prstShdw>
          </a:effectLst>
        </p:spPr>
      </p:cxnSp>
      <p:cxnSp>
        <p:nvCxnSpPr>
          <p:cNvPr id="32" name="AutoShape 31"/>
          <p:cNvCxnSpPr>
            <a:cxnSpLocks noChangeShapeType="1"/>
            <a:stCxn id="36" idx="2"/>
            <a:endCxn id="46" idx="3"/>
          </p:cNvCxnSpPr>
          <p:nvPr/>
        </p:nvCxnSpPr>
        <p:spPr bwMode="auto">
          <a:xfrm>
            <a:off x="3799465" y="2287999"/>
            <a:ext cx="1355103" cy="466840"/>
          </a:xfrm>
          <a:prstGeom prst="straightConnector1">
            <a:avLst/>
          </a:prstGeom>
          <a:noFill/>
          <a:ln w="28575">
            <a:solidFill>
              <a:srgbClr val="FFFFFF"/>
            </a:solidFill>
            <a:round/>
            <a:headEnd/>
            <a:tailEnd/>
          </a:ln>
          <a:effectLst>
            <a:prstShdw prst="shdw17" dist="17961" dir="2700000">
              <a:srgbClr val="FFFFFF">
                <a:gamma/>
                <a:shade val="60000"/>
                <a:invGamma/>
              </a:srgbClr>
            </a:prstShdw>
          </a:effectLst>
        </p:spPr>
      </p:cxnSp>
      <p:sp>
        <p:nvSpPr>
          <p:cNvPr id="48" name="矩形 47"/>
          <p:cNvSpPr/>
          <p:nvPr/>
        </p:nvSpPr>
        <p:spPr>
          <a:xfrm>
            <a:off x="1587567" y="5723618"/>
            <a:ext cx="9798188" cy="750975"/>
          </a:xfrm>
          <a:prstGeom prst="rect">
            <a:avLst/>
          </a:prstGeom>
          <a:solidFill>
            <a:srgbClr val="FFFF99"/>
          </a:solidFill>
        </p:spPr>
        <p:txBody>
          <a:bodyPr wrap="square">
            <a:spAutoFit/>
          </a:bodyPr>
          <a:lstStyle/>
          <a:p>
            <a:pPr>
              <a:lnSpc>
                <a:spcPct val="107000"/>
              </a:lnSpc>
              <a:spcBef>
                <a:spcPts val="1200"/>
              </a:spcBef>
              <a:spcAft>
                <a:spcPts val="600"/>
              </a:spcAft>
            </a:pPr>
            <a:r>
              <a:rPr lang="en-US" altLang="zh-CN" sz="2000" i="1" dirty="0">
                <a:latin typeface="Calibri" panose="020F0502020204030204" pitchFamily="34" charset="0"/>
              </a:rPr>
              <a:t>**Our practical experience shown that, because of the computability, automatic architecting and re-architecting are possible.</a:t>
            </a:r>
            <a:endParaRPr lang="zh-CN" altLang="zh-CN" sz="2000" i="1" dirty="0">
              <a:latin typeface="Calibri" panose="020F0502020204030204" pitchFamily="34" charset="0"/>
            </a:endParaRPr>
          </a:p>
        </p:txBody>
      </p:sp>
      <p:sp>
        <p:nvSpPr>
          <p:cNvPr id="3" name="圆角矩形标注 2"/>
          <p:cNvSpPr/>
          <p:nvPr/>
        </p:nvSpPr>
        <p:spPr>
          <a:xfrm>
            <a:off x="7169475" y="706608"/>
            <a:ext cx="4216279" cy="1092950"/>
          </a:xfrm>
          <a:prstGeom prst="wedgeRoundRectCallout">
            <a:avLst>
              <a:gd name="adj1" fmla="val -20395"/>
              <a:gd name="adj2" fmla="val 735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a:solidFill>
                  <a:schemeClr val="bg1"/>
                </a:solidFill>
              </a:rPr>
              <a:t>ROA Makes Software Architectures Computable Artifacts</a:t>
            </a:r>
          </a:p>
        </p:txBody>
      </p:sp>
    </p:spTree>
    <p:extLst>
      <p:ext uri="{BB962C8B-B14F-4D97-AF65-F5344CB8AC3E}">
        <p14:creationId xmlns:p14="http://schemas.microsoft.com/office/powerpoint/2010/main" val="2521901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583606" y="787782"/>
            <a:ext cx="8911687" cy="1280890"/>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solidFill>
                  <a:schemeClr val="tx1"/>
                </a:solidFill>
              </a:rPr>
              <a:t>Architecture</a:t>
            </a:r>
            <a:r>
              <a:rPr lang="en-US" b="1">
                <a:solidFill>
                  <a:srgbClr val="C00000"/>
                </a:solidFill>
              </a:rPr>
              <a:t> Recovery</a:t>
            </a:r>
            <a:endParaRPr lang="en-US" b="1" dirty="0">
              <a:solidFill>
                <a:srgbClr val="C00000"/>
              </a:solidFill>
            </a:endParaRPr>
          </a:p>
        </p:txBody>
      </p:sp>
      <p:grpSp>
        <p:nvGrpSpPr>
          <p:cNvPr id="3" name="组合 2"/>
          <p:cNvGrpSpPr/>
          <p:nvPr/>
        </p:nvGrpSpPr>
        <p:grpSpPr>
          <a:xfrm>
            <a:off x="9465704" y="787782"/>
            <a:ext cx="2029589" cy="1339509"/>
            <a:chOff x="9465704" y="787782"/>
            <a:chExt cx="2029589" cy="1339509"/>
          </a:xfrm>
          <a:scene3d>
            <a:camera prst="orthographicFront">
              <a:rot lat="0" lon="0" rev="0"/>
            </a:camera>
            <a:lightRig rig="balanced" dir="t">
              <a:rot lat="0" lon="0" rev="8700000"/>
            </a:lightRig>
          </a:scene3d>
        </p:grpSpPr>
        <p:pic>
          <p:nvPicPr>
            <p:cNvPr id="4" name="图片 3"/>
            <p:cNvPicPr>
              <a:picLocks noChangeAspect="1"/>
            </p:cNvPicPr>
            <p:nvPr/>
          </p:nvPicPr>
          <p:blipFill>
            <a:blip r:embed="rId2"/>
            <a:stretch>
              <a:fillRect/>
            </a:stretch>
          </p:blipFill>
          <p:spPr>
            <a:xfrm>
              <a:off x="9465704" y="787782"/>
              <a:ext cx="2029589" cy="1339509"/>
            </a:xfrm>
            <a:prstGeom prst="rect">
              <a:avLst/>
            </a:prstGeom>
            <a:ln w="28575">
              <a:noFill/>
              <a:prstDash val="lgDash"/>
            </a:ln>
            <a:effectLst>
              <a:outerShdw blurRad="44450" dist="27940" dir="5400000" algn="ctr">
                <a:srgbClr val="000000">
                  <a:alpha val="32000"/>
                </a:srgbClr>
              </a:outerShdw>
            </a:effectLst>
            <a:sp3d>
              <a:bevelT w="190500" h="38100"/>
            </a:sp3d>
          </p:spPr>
        </p:pic>
        <p:pic>
          <p:nvPicPr>
            <p:cNvPr id="5" name="图片 4"/>
            <p:cNvPicPr>
              <a:picLocks noChangeAspect="1"/>
            </p:cNvPicPr>
            <p:nvPr/>
          </p:nvPicPr>
          <p:blipFill>
            <a:blip r:embed="rId3"/>
            <a:stretch>
              <a:fillRect/>
            </a:stretch>
          </p:blipFill>
          <p:spPr>
            <a:xfrm>
              <a:off x="9926779" y="1185553"/>
              <a:ext cx="440634" cy="527982"/>
            </a:xfrm>
            <a:prstGeom prst="rect">
              <a:avLst/>
            </a:prstGeom>
            <a:ln w="28575">
              <a:noFill/>
              <a:prstDash val="lgDash"/>
            </a:ln>
            <a:effectLst>
              <a:outerShdw blurRad="44450" dist="27940" dir="5400000" algn="ctr">
                <a:srgbClr val="000000">
                  <a:alpha val="32000"/>
                </a:srgbClr>
              </a:outerShdw>
            </a:effectLst>
            <a:sp3d>
              <a:bevelT w="190500" h="38100"/>
            </a:sp3d>
          </p:spPr>
        </p:pic>
      </p:grpSp>
      <p:sp>
        <p:nvSpPr>
          <p:cNvPr id="6" name="矩形 5"/>
          <p:cNvSpPr/>
          <p:nvPr/>
        </p:nvSpPr>
        <p:spPr>
          <a:xfrm>
            <a:off x="1778111" y="1448818"/>
            <a:ext cx="6096000" cy="923330"/>
          </a:xfrm>
          <a:prstGeom prst="rect">
            <a:avLst/>
          </a:prstGeom>
        </p:spPr>
        <p:txBody>
          <a:bodyPr>
            <a:spAutoFit/>
          </a:bodyPr>
          <a:lstStyle/>
          <a:p>
            <a:r>
              <a:rPr lang="en-US" dirty="0"/>
              <a:t>Architecture Recovery is a kind of reverse engineering where in software is as data to be processed.</a:t>
            </a:r>
          </a:p>
        </p:txBody>
      </p:sp>
      <p:grpSp>
        <p:nvGrpSpPr>
          <p:cNvPr id="7" name="组合 6"/>
          <p:cNvGrpSpPr/>
          <p:nvPr/>
        </p:nvGrpSpPr>
        <p:grpSpPr>
          <a:xfrm>
            <a:off x="1874949" y="2453158"/>
            <a:ext cx="7848601" cy="3979551"/>
            <a:chOff x="1617103" y="2709117"/>
            <a:chExt cx="7848601" cy="3979551"/>
          </a:xfrm>
        </p:grpSpPr>
        <p:sp>
          <p:nvSpPr>
            <p:cNvPr id="8" name="AutoShape 8"/>
            <p:cNvSpPr>
              <a:spLocks noChangeArrowheads="1"/>
            </p:cNvSpPr>
            <p:nvPr/>
          </p:nvSpPr>
          <p:spPr bwMode="auto">
            <a:xfrm>
              <a:off x="4568265" y="2709117"/>
              <a:ext cx="1944688" cy="1403613"/>
            </a:xfrm>
            <a:prstGeom prst="bevel">
              <a:avLst>
                <a:gd name="adj" fmla="val 12500"/>
              </a:avLst>
            </a:prstGeom>
            <a:solidFill>
              <a:srgbClr val="B2B2B2"/>
            </a:solidFill>
            <a:ln w="9525">
              <a:noFill/>
              <a:miter lim="800000"/>
              <a:headEnd/>
              <a:tailEnd/>
            </a:ln>
            <a:effectLst>
              <a:prstShdw prst="shdw17" dist="17961" dir="2700000">
                <a:srgbClr val="6B6B6B"/>
              </a:prstShdw>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C00000"/>
                  </a:solidFill>
                  <a:effectLst/>
                  <a:uLnTx/>
                  <a:uFillTx/>
                  <a:latin typeface="Arial Narrow"/>
                  <a:ea typeface="宋体" charset="-122"/>
                </a:rPr>
                <a:t>Architecture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C00000"/>
                  </a:solidFill>
                  <a:effectLst/>
                  <a:uLnTx/>
                  <a:uFillTx/>
                  <a:latin typeface="Arial Narrow"/>
                  <a:ea typeface="宋体" charset="-122"/>
                </a:rPr>
                <a:t>Recovery</a:t>
              </a:r>
            </a:p>
          </p:txBody>
        </p:sp>
        <p:sp>
          <p:nvSpPr>
            <p:cNvPr id="9" name="Rectangle 7"/>
            <p:cNvSpPr>
              <a:spLocks noChangeArrowheads="1"/>
            </p:cNvSpPr>
            <p:nvPr/>
          </p:nvSpPr>
          <p:spPr bwMode="auto">
            <a:xfrm>
              <a:off x="1617103" y="2791039"/>
              <a:ext cx="1943100" cy="1239768"/>
            </a:xfrm>
            <a:prstGeom prst="rect">
              <a:avLst/>
            </a:prstGeom>
            <a:solidFill>
              <a:srgbClr val="FFFFCC">
                <a:lumMod val="10000"/>
              </a:srgbClr>
            </a:solidFill>
            <a:ln w="9525">
              <a:noFill/>
              <a:miter lim="800000"/>
              <a:headEnd/>
              <a:tailEnd/>
            </a:ln>
            <a:effectLst>
              <a:prstShdw prst="shdw17" dist="17961" dir="2700000">
                <a:srgbClr val="FF3300">
                  <a:gamma/>
                  <a:shade val="60000"/>
                  <a:invGamma/>
                </a:srgbClr>
              </a:prstShdw>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Arial Narrow" pitchFamily="34" charset="0"/>
                  <a:ea typeface="宋体" pitchFamily="2" charset="-122"/>
                </a:rPr>
                <a:t>Software System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Arial Narrow" pitchFamily="34" charset="0"/>
                  <a:ea typeface="宋体" pitchFamily="2" charset="-122"/>
                </a:rPr>
                <a:t>in Source Code</a:t>
              </a:r>
            </a:p>
          </p:txBody>
        </p:sp>
        <p:sp>
          <p:nvSpPr>
            <p:cNvPr id="10" name="AutoShape 13"/>
            <p:cNvSpPr>
              <a:spLocks noChangeArrowheads="1"/>
            </p:cNvSpPr>
            <p:nvPr/>
          </p:nvSpPr>
          <p:spPr bwMode="auto">
            <a:xfrm rot="5400000">
              <a:off x="3120500" y="3232446"/>
              <a:ext cx="1239768" cy="358775"/>
            </a:xfrm>
            <a:prstGeom prst="bevel">
              <a:avLst>
                <a:gd name="adj" fmla="val 12500"/>
              </a:avLst>
            </a:prstGeom>
            <a:solidFill>
              <a:srgbClr val="B2B2B2"/>
            </a:solidFill>
            <a:ln w="9525">
              <a:noFill/>
              <a:miter lim="800000"/>
              <a:headEnd/>
              <a:tailEnd/>
            </a:ln>
            <a:effectLst>
              <a:prstShdw prst="shdw17" dist="17961" dir="2700000">
                <a:srgbClr val="6B6B6B"/>
              </a:prstShdw>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C00000"/>
                  </a:solidFill>
                  <a:effectLst/>
                  <a:uLnTx/>
                  <a:uFillTx/>
                  <a:latin typeface="Arial Narrow"/>
                  <a:ea typeface="宋体" charset="-122"/>
                </a:rPr>
                <a:t>Input</a:t>
              </a:r>
            </a:p>
          </p:txBody>
        </p:sp>
        <p:sp>
          <p:nvSpPr>
            <p:cNvPr id="11" name="Rectangle 9"/>
            <p:cNvSpPr>
              <a:spLocks noChangeArrowheads="1"/>
            </p:cNvSpPr>
            <p:nvPr/>
          </p:nvSpPr>
          <p:spPr bwMode="auto">
            <a:xfrm>
              <a:off x="7521016" y="2874783"/>
              <a:ext cx="1944688" cy="1074101"/>
            </a:xfrm>
            <a:prstGeom prst="rect">
              <a:avLst/>
            </a:prstGeom>
            <a:solidFill>
              <a:srgbClr val="FFFFCC">
                <a:lumMod val="10000"/>
              </a:srgbClr>
            </a:solidFill>
            <a:ln w="9525">
              <a:noFill/>
              <a:miter lim="800000"/>
              <a:headEnd/>
              <a:tailEnd/>
            </a:ln>
            <a:effectLst>
              <a:prstShdw prst="shdw17" dist="17961" dir="2700000">
                <a:srgbClr val="FF3300">
                  <a:gamma/>
                  <a:shade val="60000"/>
                  <a:invGamma/>
                </a:srgbClr>
              </a:prstShdw>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Arial Narrow" pitchFamily="34" charset="0"/>
                  <a:ea typeface="宋体" pitchFamily="2" charset="-122"/>
                </a:rPr>
                <a:t>Components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Arial Narrow" pitchFamily="34" charset="0"/>
                  <a:ea typeface="宋体" pitchFamily="2" charset="-122"/>
                </a:rPr>
                <a:t> Relationship</a:t>
              </a:r>
            </a:p>
          </p:txBody>
        </p:sp>
        <p:sp>
          <p:nvSpPr>
            <p:cNvPr id="12" name="AutoShape 14"/>
            <p:cNvSpPr>
              <a:spLocks noChangeArrowheads="1"/>
            </p:cNvSpPr>
            <p:nvPr/>
          </p:nvSpPr>
          <p:spPr bwMode="auto">
            <a:xfrm rot="5400000">
              <a:off x="6841090" y="3267255"/>
              <a:ext cx="1074101" cy="287338"/>
            </a:xfrm>
            <a:prstGeom prst="bevel">
              <a:avLst>
                <a:gd name="adj" fmla="val 12500"/>
              </a:avLst>
            </a:prstGeom>
            <a:solidFill>
              <a:srgbClr val="B2B2B2"/>
            </a:solidFill>
            <a:ln w="9525">
              <a:noFill/>
              <a:miter lim="800000"/>
              <a:headEnd/>
              <a:tailEnd/>
            </a:ln>
            <a:effectLst>
              <a:prstShdw prst="shdw17" dist="17961" dir="2700000">
                <a:srgbClr val="6B6B6B"/>
              </a:prstShdw>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C00000"/>
                  </a:solidFill>
                  <a:effectLst/>
                  <a:uLnTx/>
                  <a:uFillTx/>
                  <a:latin typeface="Arial Narrow"/>
                  <a:ea typeface="宋体" charset="-122"/>
                </a:rPr>
                <a:t>Output</a:t>
              </a:r>
            </a:p>
          </p:txBody>
        </p:sp>
        <p:sp>
          <p:nvSpPr>
            <p:cNvPr id="13" name="AutoShape 15"/>
            <p:cNvSpPr>
              <a:spLocks noChangeArrowheads="1"/>
            </p:cNvSpPr>
            <p:nvPr/>
          </p:nvSpPr>
          <p:spPr bwMode="auto">
            <a:xfrm>
              <a:off x="3849128" y="3286218"/>
              <a:ext cx="719137" cy="247589"/>
            </a:xfrm>
            <a:prstGeom prst="rightArrow">
              <a:avLst>
                <a:gd name="adj1" fmla="val 50000"/>
                <a:gd name="adj2" fmla="val 83272"/>
              </a:avLst>
            </a:prstGeom>
            <a:solidFill>
              <a:srgbClr val="C00000"/>
            </a:solidFill>
            <a:ln w="9525">
              <a:noFill/>
              <a:miter lim="800000"/>
              <a:headEnd/>
              <a:tailEnd/>
            </a:ln>
            <a:effectLst>
              <a:prstShdw prst="shdw17" dist="17961" dir="2700000">
                <a:srgbClr val="FF3300">
                  <a:gamma/>
                  <a:shade val="60000"/>
                  <a:invGamma/>
                </a:srgbClr>
              </a:prstShdw>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latin typeface="Arial Narrow" pitchFamily="34" charset="0"/>
                <a:ea typeface="宋体" pitchFamily="2" charset="-122"/>
              </a:endParaRPr>
            </a:p>
          </p:txBody>
        </p:sp>
        <p:sp>
          <p:nvSpPr>
            <p:cNvPr id="14" name="AutoShape 18"/>
            <p:cNvSpPr>
              <a:spLocks noChangeArrowheads="1"/>
            </p:cNvSpPr>
            <p:nvPr/>
          </p:nvSpPr>
          <p:spPr bwMode="auto">
            <a:xfrm>
              <a:off x="6512953" y="3286218"/>
              <a:ext cx="719137" cy="247589"/>
            </a:xfrm>
            <a:prstGeom prst="rightArrow">
              <a:avLst>
                <a:gd name="adj1" fmla="val 50000"/>
                <a:gd name="adj2" fmla="val 83272"/>
              </a:avLst>
            </a:prstGeom>
            <a:solidFill>
              <a:srgbClr val="C00000"/>
            </a:solidFill>
            <a:ln w="9525">
              <a:noFill/>
              <a:miter lim="800000"/>
              <a:headEnd/>
              <a:tailEnd/>
            </a:ln>
            <a:effectLst>
              <a:prstShdw prst="shdw17" dist="17961" dir="2700000">
                <a:srgbClr val="FF3300">
                  <a:gamma/>
                  <a:shade val="60000"/>
                  <a:invGamma/>
                </a:srgbClr>
              </a:prstShdw>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Narrow" pitchFamily="34" charset="0"/>
                <a:ea typeface="宋体" pitchFamily="2" charset="-122"/>
              </a:endParaRPr>
            </a:p>
          </p:txBody>
        </p:sp>
        <p:sp>
          <p:nvSpPr>
            <p:cNvPr id="15" name="Cilinder 1"/>
            <p:cNvSpPr/>
            <p:nvPr/>
          </p:nvSpPr>
          <p:spPr>
            <a:xfrm>
              <a:off x="3919772" y="4451286"/>
              <a:ext cx="3149612" cy="2237382"/>
            </a:xfrm>
            <a:prstGeom prst="can">
              <a:avLst>
                <a:gd name="adj" fmla="val 20075"/>
              </a:avLst>
            </a:prstGeom>
            <a:solidFill>
              <a:srgbClr val="FFFFCC">
                <a:lumMod val="10000"/>
              </a:srgbClr>
            </a:solidFill>
            <a:ln w="12700" cap="flat" cmpd="sng" algn="ctr">
              <a:noFill/>
              <a:prstDash val="solid"/>
              <a:miter lim="800000"/>
            </a:ln>
            <a:effectLst/>
          </p:spPr>
          <p:txBody>
            <a:bodyPr rtlCol="0" anchor="ctr"/>
            <a:lstStyle/>
            <a:p>
              <a:pPr marL="182880" marR="0" lvl="0" indent="0" defTabSz="914400" eaLnBrk="0" fontAlgn="base" latinLnBrk="0" hangingPunct="0">
                <a:lnSpc>
                  <a:spcPct val="100000"/>
                </a:lnSpc>
                <a:spcAft>
                  <a:spcPct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Arial Narrow" pitchFamily="34" charset="0"/>
                  <a:ea typeface="宋体"/>
                  <a:cs typeface="+mn-cs"/>
                </a:rPr>
                <a:t>Function-Function (Call/MSG)</a:t>
              </a:r>
              <a:endParaRPr kumimoji="0" lang="zh-CN" altLang="en-US" sz="1800" b="0" i="0" u="none" strike="noStrike" kern="0" cap="none" spc="0" normalizeH="0" baseline="0" noProof="0" dirty="0">
                <a:ln>
                  <a:noFill/>
                </a:ln>
                <a:solidFill>
                  <a:srgbClr val="FFFFFF"/>
                </a:solidFill>
                <a:effectLst/>
                <a:uLnTx/>
                <a:uFillTx/>
                <a:latin typeface="Arial Narrow" pitchFamily="34" charset="0"/>
                <a:ea typeface="宋体"/>
                <a:cs typeface="+mn-cs"/>
              </a:endParaRPr>
            </a:p>
            <a:p>
              <a:pPr marL="182880" marR="0" lvl="0" indent="0" defTabSz="914400" eaLnBrk="0" fontAlgn="base" latinLnBrk="0" hangingPunct="0">
                <a:lnSpc>
                  <a:spcPct val="100000"/>
                </a:lnSpc>
                <a:spcAft>
                  <a:spcPct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Arial Narrow" pitchFamily="34" charset="0"/>
                  <a:ea typeface="宋体"/>
                  <a:cs typeface="+mn-cs"/>
                </a:rPr>
                <a:t>Function-Data relation,</a:t>
              </a:r>
            </a:p>
            <a:p>
              <a:pPr marL="182880" marR="0" lvl="0" indent="0" defTabSz="914400" eaLnBrk="0" fontAlgn="base" latinLnBrk="0" hangingPunct="0">
                <a:lnSpc>
                  <a:spcPct val="100000"/>
                </a:lnSpc>
                <a:spcAft>
                  <a:spcPct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Arial Narrow" pitchFamily="34" charset="0"/>
                  <a:ea typeface="宋体"/>
                  <a:cs typeface="+mn-cs"/>
                </a:rPr>
                <a:t>Data-Data Relation (ER)</a:t>
              </a:r>
            </a:p>
            <a:p>
              <a:pPr marL="182880" marR="0" lvl="0" indent="0" defTabSz="914400" eaLnBrk="0" fontAlgn="base" latinLnBrk="0" hangingPunct="0">
                <a:lnSpc>
                  <a:spcPct val="100000"/>
                </a:lnSpc>
                <a:spcAft>
                  <a:spcPct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Arial Narrow" pitchFamily="34" charset="0"/>
                  <a:ea typeface="宋体"/>
                  <a:cs typeface="+mn-cs"/>
                </a:rPr>
                <a:t>Functions (Components)</a:t>
              </a:r>
            </a:p>
            <a:p>
              <a:pPr marL="182880" marR="0" lvl="0" indent="0" defTabSz="914400" eaLnBrk="0" fontAlgn="base" latinLnBrk="0" hangingPunct="0">
                <a:lnSpc>
                  <a:spcPct val="100000"/>
                </a:lnSpc>
                <a:spcAft>
                  <a:spcPct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Arial Narrow" pitchFamily="34" charset="0"/>
                  <a:ea typeface="宋体"/>
                  <a:cs typeface="+mn-cs"/>
                </a:rPr>
                <a:t>Data Entities (Tables)</a:t>
              </a:r>
            </a:p>
          </p:txBody>
        </p:sp>
        <p:cxnSp>
          <p:nvCxnSpPr>
            <p:cNvPr id="16" name="AutoShape 20"/>
            <p:cNvCxnSpPr>
              <a:cxnSpLocks noChangeShapeType="1"/>
              <a:stCxn id="11" idx="2"/>
              <a:endCxn id="17" idx="7"/>
            </p:cNvCxnSpPr>
            <p:nvPr/>
          </p:nvCxnSpPr>
          <p:spPr bwMode="auto">
            <a:xfrm flipH="1">
              <a:off x="5578649" y="3948884"/>
              <a:ext cx="2914711" cy="699103"/>
            </a:xfrm>
            <a:prstGeom prst="straightConnector1">
              <a:avLst/>
            </a:prstGeom>
            <a:noFill/>
            <a:ln w="9525">
              <a:solidFill>
                <a:schemeClr val="accent5">
                  <a:lumMod val="50000"/>
                </a:schemeClr>
              </a:solidFill>
              <a:round/>
              <a:headEnd/>
              <a:tailEnd type="triangle" w="med" len="med"/>
            </a:ln>
            <a:effectLst>
              <a:prstShdw prst="shdw17" dist="17961" dir="2700000">
                <a:srgbClr val="FFFFFF">
                  <a:gamma/>
                  <a:shade val="60000"/>
                  <a:invGamma/>
                </a:srgbClr>
              </a:prstShdw>
            </a:effectLst>
          </p:spPr>
        </p:cxnSp>
        <p:sp>
          <p:nvSpPr>
            <p:cNvPr id="17" name="Ovaal 9"/>
            <p:cNvSpPr/>
            <p:nvPr/>
          </p:nvSpPr>
          <p:spPr>
            <a:xfrm>
              <a:off x="5486813" y="4626117"/>
              <a:ext cx="107592" cy="149338"/>
            </a:xfrm>
            <a:prstGeom prst="ellipse">
              <a:avLst/>
            </a:prstGeom>
            <a:noFill/>
            <a:ln w="12700" cap="flat" cmpd="sng" algn="ctr">
              <a:solidFill>
                <a:srgbClr val="FF3300">
                  <a:lumMod val="40000"/>
                  <a:lumOff val="60000"/>
                </a:srgbClr>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ahoma"/>
                <a:ea typeface="宋体"/>
                <a:cs typeface="+mn-cs"/>
              </a:endParaRPr>
            </a:p>
          </p:txBody>
        </p:sp>
      </p:grpSp>
      <p:sp>
        <p:nvSpPr>
          <p:cNvPr id="18" name="矩形 17"/>
          <p:cNvSpPr/>
          <p:nvPr/>
        </p:nvSpPr>
        <p:spPr>
          <a:xfrm>
            <a:off x="7941971" y="4444827"/>
            <a:ext cx="3969616" cy="1200329"/>
          </a:xfrm>
          <a:prstGeom prst="rect">
            <a:avLst/>
          </a:prstGeom>
        </p:spPr>
        <p:txBody>
          <a:bodyPr wrap="square">
            <a:spAutoFit/>
          </a:bodyPr>
          <a:lstStyle/>
          <a:p>
            <a:pPr>
              <a:spcAft>
                <a:spcPts val="0"/>
              </a:spcAft>
            </a:pPr>
            <a:r>
              <a:rPr lang="en-US" altLang="zh-CN" kern="100" dirty="0">
                <a:latin typeface="Comic Sans MS" panose="030F0702030302020204" pitchFamily="66" charset="0"/>
                <a:ea typeface="宋体" panose="02010600030101010101" pitchFamily="2" charset="-122"/>
                <a:cs typeface="Times New Roman" panose="02020603050405020304" pitchFamily="18" charset="0"/>
              </a:rPr>
              <a:t>The Architecture refers to relation-oriented architecture that consists of all components and the relations between them.</a:t>
            </a:r>
            <a:endParaRPr lang="zh-CN" altLang="zh-CN" kern="100" dirty="0">
              <a:latin typeface="Comic Sans MS" panose="030F0702030302020204" pitchFamily="66"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89460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凤舞九天">
  <a:themeElements>
    <a:clrScheme name="凤舞九天">
      <a:dk1>
        <a:sysClr val="windowText" lastClr="000000"/>
      </a:dk1>
      <a:lt1>
        <a:sysClr val="window" lastClr="FFFFF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凤舞九天">
      <a:majorFont>
        <a:latin typeface="Footlight MT Light"/>
        <a:ea typeface=""/>
        <a:cs typeface=""/>
        <a:font script="Jpan" typeface="ＭＳ Ｐゴシック"/>
        <a:font script="Hang" typeface="맑은 고딕"/>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oudy Old Style"/>
        <a:ea typeface=""/>
        <a:cs typeface=""/>
        <a:font script="Jpan" typeface="ＭＳ Ｐ明朝"/>
        <a:font script="Hang" typeface="HY견명조"/>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tint val="100000"/>
            <a:shade val="100000"/>
            <a:hueMod val="100000"/>
            <a:satMod val="100000"/>
          </a:schemeClr>
        </a:solidFill>
        <a:gradFill rotWithShape="1">
          <a:gsLst>
            <a:gs pos="0">
              <a:schemeClr val="phClr">
                <a:tint val="80000"/>
                <a:satMod val="400000"/>
              </a:schemeClr>
            </a:gs>
            <a:gs pos="25000">
              <a:schemeClr val="phClr">
                <a:tint val="83000"/>
                <a:satMod val="300000"/>
              </a:schemeClr>
            </a:gs>
            <a:gs pos="100000">
              <a:schemeClr val="phClr">
                <a:shade val="15000"/>
                <a:satMod val="300000"/>
              </a:schemeClr>
            </a:gs>
          </a:gsLst>
          <a:path path="circle">
            <a:fillToRect l="10000" t="180000" r="10000" b="50000"/>
          </a:path>
        </a:gradFill>
        <a:blipFill>
          <a:blip xmlns:r="http://schemas.openxmlformats.org/officeDocument/2006/relationships" r:embed="rId1">
            <a:duotone>
              <a:schemeClr val="phClr">
                <a:tint val="100000"/>
                <a:shade val="70000"/>
                <a:hueMod val="100000"/>
                <a:satMod val="100000"/>
              </a:schemeClr>
              <a:schemeClr val="phClr">
                <a:tint val="90000"/>
                <a:shade val="100000"/>
                <a:hueMod val="100000"/>
                <a:satMod val="100000"/>
              </a:schemeClr>
            </a:duotone>
          </a:blip>
          <a:tile tx="0" ty="0" sx="50000" sy="50000" flip="x" algn="tl"/>
        </a:blipFill>
      </a:bgFillStyleLst>
    </a:fmtScheme>
  </a:themeElements>
  <a:objectDefaults/>
  <a:extraClrSchemeLst/>
</a:theme>
</file>

<file path=ppt/theme/theme2.xml><?xml version="1.0" encoding="utf-8"?>
<a:theme xmlns:a="http://schemas.openxmlformats.org/drawingml/2006/main" name="1_凤舞九天">
  <a:themeElements>
    <a:clrScheme name="凤舞九天">
      <a:dk1>
        <a:sysClr val="windowText" lastClr="000000"/>
      </a:dk1>
      <a:lt1>
        <a:sysClr val="window" lastClr="FFFFF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凤舞九天">
      <a:majorFont>
        <a:latin typeface="Footlight MT Light"/>
        <a:ea typeface=""/>
        <a:cs typeface=""/>
        <a:font script="Jpan" typeface="ＭＳ Ｐゴシック"/>
        <a:font script="Hang" typeface="맑은 고딕"/>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oudy Old Style"/>
        <a:ea typeface=""/>
        <a:cs typeface=""/>
        <a:font script="Jpan" typeface="ＭＳ Ｐ明朝"/>
        <a:font script="Hang" typeface="HY견명조"/>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tint val="100000"/>
            <a:shade val="100000"/>
            <a:hueMod val="100000"/>
            <a:satMod val="100000"/>
          </a:schemeClr>
        </a:solidFill>
        <a:gradFill rotWithShape="1">
          <a:gsLst>
            <a:gs pos="0">
              <a:schemeClr val="phClr">
                <a:tint val="80000"/>
                <a:satMod val="400000"/>
              </a:schemeClr>
            </a:gs>
            <a:gs pos="25000">
              <a:schemeClr val="phClr">
                <a:tint val="83000"/>
                <a:satMod val="300000"/>
              </a:schemeClr>
            </a:gs>
            <a:gs pos="100000">
              <a:schemeClr val="phClr">
                <a:shade val="15000"/>
                <a:satMod val="300000"/>
              </a:schemeClr>
            </a:gs>
          </a:gsLst>
          <a:path path="circle">
            <a:fillToRect l="10000" t="180000" r="10000" b="50000"/>
          </a:path>
        </a:gradFill>
        <a:blipFill>
          <a:blip xmlns:r="http://schemas.openxmlformats.org/officeDocument/2006/relationships" r:embed="rId1">
            <a:duotone>
              <a:schemeClr val="phClr">
                <a:tint val="100000"/>
                <a:shade val="70000"/>
                <a:hueMod val="100000"/>
                <a:satMod val="100000"/>
              </a:schemeClr>
              <a:schemeClr val="phClr">
                <a:tint val="90000"/>
                <a:shade val="100000"/>
                <a:hueMod val="100000"/>
                <a:satMod val="100000"/>
              </a:schemeClr>
            </a:duotone>
          </a:blip>
          <a:tile tx="0" ty="0" sx="50000" sy="50000" flip="x" algn="tl"/>
        </a:blipFill>
      </a:bgFillStyleLst>
    </a:fmtScheme>
  </a:themeElements>
  <a:objectDefaults/>
  <a:extraClrSchemeLst/>
</a:theme>
</file>

<file path=ppt/theme/theme3.xml><?xml version="1.0" encoding="utf-8"?>
<a:theme xmlns:a="http://schemas.openxmlformats.org/drawingml/2006/main" name="1_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4.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2928</Words>
  <Application>Microsoft Office PowerPoint</Application>
  <PresentationFormat>Widescreen</PresentationFormat>
  <Paragraphs>660</Paragraphs>
  <Slides>57</Slides>
  <Notes>10</Notes>
  <HiddenSlides>0</HiddenSlides>
  <MMClips>0</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1</vt:i4>
      </vt:variant>
      <vt:variant>
        <vt:lpstr>Slide Titles</vt:lpstr>
      </vt:variant>
      <vt:variant>
        <vt:i4>57</vt:i4>
      </vt:variant>
    </vt:vector>
  </HeadingPairs>
  <TitlesOfParts>
    <vt:vector size="76" baseType="lpstr">
      <vt:lpstr>-apple-system</vt:lpstr>
      <vt:lpstr>Arial</vt:lpstr>
      <vt:lpstr>Arial Narrow</vt:lpstr>
      <vt:lpstr>Calibri</vt:lpstr>
      <vt:lpstr>Century Gothic</vt:lpstr>
      <vt:lpstr>Comic Sans MS</vt:lpstr>
      <vt:lpstr>Footlight MT Light</vt:lpstr>
      <vt:lpstr>Goudy Old Style</vt:lpstr>
      <vt:lpstr>Symbol</vt:lpstr>
      <vt:lpstr>Tahoma</vt:lpstr>
      <vt:lpstr>Times New Roman</vt:lpstr>
      <vt:lpstr>Wingdings</vt:lpstr>
      <vt:lpstr>Wingdings 2</vt:lpstr>
      <vt:lpstr>Wingdings 3</vt:lpstr>
      <vt:lpstr>凤舞九天</vt:lpstr>
      <vt:lpstr>1_凤舞九天</vt:lpstr>
      <vt:lpstr>1_丝状</vt:lpstr>
      <vt:lpstr>丝状</vt:lpstr>
      <vt:lpstr>Picture</vt:lpstr>
      <vt:lpstr>Automatic  Software Re-architecture</vt:lpstr>
      <vt:lpstr>Reference</vt:lpstr>
      <vt:lpstr>Automatic Software Re-architecting  软件自动重构技术 </vt:lpstr>
      <vt:lpstr>PowerPoint Presentation</vt:lpstr>
      <vt:lpstr>Data Mining</vt:lpstr>
      <vt:lpstr>PowerPoint Presentation</vt:lpstr>
      <vt:lpstr>An Abstraction of Traditional Architectures</vt:lpstr>
      <vt:lpstr>PowerPoint Presentation</vt:lpstr>
      <vt:lpstr>PowerPoint Presentation</vt:lpstr>
      <vt:lpstr>PowerPoint Presentation</vt:lpstr>
      <vt:lpstr>Architecture Recovery: Fun-Fun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Re-architecting   via Unsupervised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HLK Clustering Algorithm （1）</vt:lpstr>
      <vt:lpstr>HKL Clustering Algorithm（2）</vt:lpstr>
      <vt:lpstr>The Function-Data Matrix</vt:lpstr>
      <vt:lpstr>Clustering: Initiation</vt:lpstr>
      <vt:lpstr>Quality:  Outside/Inside  = 17/28</vt:lpstr>
      <vt:lpstr>Results of the Low-Level Clustering</vt:lpstr>
      <vt:lpstr>Quality:  Outside/Total  = 7/28</vt:lpstr>
      <vt:lpstr>PowerPoint Presentation</vt:lpstr>
      <vt:lpstr>PowerPoint Presentation</vt:lpstr>
      <vt:lpstr>Architecture implantation</vt:lpstr>
      <vt:lpstr>PowerPoint Presentation</vt:lpstr>
      <vt:lpstr>PowerPoint Presentation</vt:lpstr>
      <vt:lpstr>PowerPoint Presentation</vt:lpstr>
      <vt:lpstr>PowerPoint Presentation</vt:lpstr>
      <vt:lpstr>PowerPoint Presentation</vt:lpstr>
      <vt:lpstr>PowerPoint Presentation</vt:lpstr>
      <vt:lpstr>Object-Oriented Architecture Electronic Document</vt:lpstr>
      <vt:lpstr>PowerPoint Presentation</vt:lpstr>
      <vt:lpstr>PowerPoint Presentation</vt:lpstr>
      <vt:lpstr>PowerPoint Presentation</vt:lpstr>
      <vt:lpstr>Data Analysis Pipeline</vt:lpstr>
      <vt:lpstr>Q&amp;A </vt:lpstr>
      <vt:lpstr>Q&amp;A：Automatic System Re-architecting</vt:lpstr>
      <vt:lpstr>Reference: 机器学习</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Paradigm in the Era of Big Data</dc:title>
  <dc:creator>廖峭</dc:creator>
  <cp:lastModifiedBy>Li Haikuan</cp:lastModifiedBy>
  <cp:revision>619</cp:revision>
  <dcterms:created xsi:type="dcterms:W3CDTF">2016-06-24T12:48:39Z</dcterms:created>
  <dcterms:modified xsi:type="dcterms:W3CDTF">2022-09-20T09:35:42Z</dcterms:modified>
</cp:coreProperties>
</file>